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9"/>
  </p:notesMasterIdLst>
  <p:sldIdLst>
    <p:sldId id="263" r:id="rId2"/>
    <p:sldId id="264" r:id="rId3"/>
    <p:sldId id="285" r:id="rId4"/>
    <p:sldId id="274" r:id="rId5"/>
    <p:sldId id="286" r:id="rId6"/>
    <p:sldId id="287" r:id="rId7"/>
    <p:sldId id="288" r:id="rId8"/>
    <p:sldId id="277" r:id="rId9"/>
    <p:sldId id="275" r:id="rId10"/>
    <p:sldId id="290" r:id="rId11"/>
    <p:sldId id="289" r:id="rId12"/>
    <p:sldId id="278" r:id="rId13"/>
    <p:sldId id="282" r:id="rId14"/>
    <p:sldId id="265" r:id="rId15"/>
    <p:sldId id="283" r:id="rId16"/>
    <p:sldId id="261" r:id="rId17"/>
    <p:sldId id="291" r:id="rId18"/>
  </p:sldIdLst>
  <p:sldSz cx="12192000" cy="6858000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99FF"/>
    <a:srgbClr val="FF662B"/>
    <a:srgbClr val="31314D"/>
    <a:srgbClr val="E2E2E2"/>
    <a:srgbClr val="117BB8"/>
    <a:srgbClr val="C1F2F7"/>
    <a:srgbClr val="4F81BD"/>
    <a:srgbClr val="66CCFF"/>
    <a:srgbClr val="E8FAF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556" autoAdjust="0"/>
    <p:restoredTop sz="94775" autoAdjust="0"/>
  </p:normalViewPr>
  <p:slideViewPr>
    <p:cSldViewPr>
      <p:cViewPr varScale="1">
        <p:scale>
          <a:sx n="65" d="100"/>
          <a:sy n="65" d="100"/>
        </p:scale>
        <p:origin x="-112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AD05B9-CA26-4E7F-8869-85682807E232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3631670-D4E6-4D63-A73D-347372AC209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F57F-2C6F-4205-8663-F7613852699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42098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F57F-2C6F-4205-8663-F7613852699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9535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F57F-2C6F-4205-8663-F7613852699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8697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00152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200152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06D4-CA71-41A3-A3F6-97471B91C4B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85248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6986-FC30-4870-8B8F-03EC7CF04EE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9040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7F72-F5B3-4CEE-9268-F1B4A668D0A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1996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F86-E56E-44DF-B17A-816492886FA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70014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A130B-9686-46DC-BA81-01EE60E11D8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5661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026B-88A1-4434-98DC-8D63BED4389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44400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1FF3-562F-45AC-A0AE-BBBC76078C4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89370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AAD-685E-443B-81F2-5BEC78DA502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61336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4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7F57F-2C6F-4205-8663-F7613852699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2082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&#1050;&#1086;&#1084;&#1072;&#1085;&#1076;&#1072;%20&#1087;&#1088;&#1080;&#1089;&#1074;&#1072;&#1080;&#1074;&#1072;&#1085;&#1080;&#1103;.swf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/>
          </p:cNvSpPr>
          <p:nvPr/>
        </p:nvSpPr>
        <p:spPr bwMode="auto">
          <a:xfrm>
            <a:off x="595274" y="1142984"/>
            <a:ext cx="1123324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400" b="1" i="1" dirty="0">
                <a:solidFill>
                  <a:srgbClr val="FF0000"/>
                </a:solidFill>
              </a:rPr>
              <a:t>ОБЩИЕ СВЕДЕНИЯ О ЯЗЫКЕ ПРОГРАММИРОВАНИЯ ПАСКАЛЬ</a:t>
            </a:r>
          </a:p>
        </p:txBody>
      </p:sp>
      <p:sp>
        <p:nvSpPr>
          <p:cNvPr id="4099" name="Подзаголовок 2"/>
          <p:cNvSpPr>
            <a:spLocks/>
          </p:cNvSpPr>
          <p:nvPr/>
        </p:nvSpPr>
        <p:spPr bwMode="auto">
          <a:xfrm>
            <a:off x="523836" y="3071810"/>
            <a:ext cx="1123324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3600" b="1" dirty="0">
                <a:solidFill>
                  <a:srgbClr val="FF662B"/>
                </a:solidFill>
              </a:rPr>
              <a:t>НАЧАЛА ПРОГРАММИРОВАНИЯ</a:t>
            </a:r>
          </a:p>
        </p:txBody>
      </p:sp>
      <p:sp>
        <p:nvSpPr>
          <p:cNvPr id="4" name="Подзаголовок 2"/>
          <p:cNvSpPr>
            <a:spLocks/>
          </p:cNvSpPr>
          <p:nvPr/>
        </p:nvSpPr>
        <p:spPr bwMode="auto">
          <a:xfrm>
            <a:off x="523836" y="6210300"/>
            <a:ext cx="1123324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3600" b="1" dirty="0" smtClean="0">
                <a:solidFill>
                  <a:srgbClr val="FF662B"/>
                </a:solidFill>
              </a:rPr>
              <a:t>8 класс </a:t>
            </a:r>
            <a:endParaRPr lang="ru-RU" altLang="ru-RU" sz="3600" b="1" dirty="0">
              <a:solidFill>
                <a:srgbClr val="FF662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/>
          </p:cNvSpPr>
          <p:nvPr/>
        </p:nvSpPr>
        <p:spPr bwMode="auto">
          <a:xfrm>
            <a:off x="407368" y="404664"/>
            <a:ext cx="11305256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Ключевые </a:t>
            </a:r>
            <a:r>
              <a:rPr lang="ru-RU" altLang="ru-RU" sz="4400" b="1" i="1" dirty="0" smtClean="0">
                <a:solidFill>
                  <a:srgbClr val="FF0000"/>
                </a:solidFill>
              </a:rPr>
              <a:t>понятия урока</a:t>
            </a:r>
            <a:r>
              <a:rPr lang="ru-RU" altLang="ru-RU" sz="4400" b="1" dirty="0" smtClean="0">
                <a:solidFill>
                  <a:srgbClr val="31314D"/>
                </a:solidFill>
              </a:rPr>
              <a:t>:</a:t>
            </a:r>
            <a:endParaRPr lang="ru-RU" altLang="ru-RU" sz="4400" b="1" dirty="0">
              <a:solidFill>
                <a:srgbClr val="31314D"/>
              </a:solidFill>
            </a:endParaRPr>
          </a:p>
        </p:txBody>
      </p:sp>
      <p:sp>
        <p:nvSpPr>
          <p:cNvPr id="5123" name="Объект 4"/>
          <p:cNvSpPr>
            <a:spLocks/>
          </p:cNvSpPr>
          <p:nvPr/>
        </p:nvSpPr>
        <p:spPr bwMode="auto">
          <a:xfrm>
            <a:off x="551384" y="1412874"/>
            <a:ext cx="11161240" cy="439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3508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l" eaLnBrk="1" hangingPunct="1">
              <a:lnSpc>
                <a:spcPct val="120000"/>
              </a:lnSpc>
            </a:pPr>
            <a:r>
              <a:rPr lang="ru-RU" altLang="ru-RU" sz="32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200" b="1" dirty="0" smtClean="0"/>
              <a:t> </a:t>
            </a:r>
            <a:r>
              <a:rPr lang="ru-RU" altLang="ru-RU" sz="3600" b="1" dirty="0" smtClean="0"/>
              <a:t>язык </a:t>
            </a:r>
            <a:r>
              <a:rPr lang="ru-RU" altLang="ru-RU" sz="3600" b="1" dirty="0"/>
              <a:t>программирования</a:t>
            </a:r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программа</a:t>
            </a:r>
            <a:endParaRPr lang="ru-RU" altLang="ru-RU" sz="3600" b="1" dirty="0"/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алфавит</a:t>
            </a:r>
            <a:endParaRPr lang="ru-RU" altLang="ru-RU" sz="3600" b="1" dirty="0"/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служебные </a:t>
            </a:r>
            <a:r>
              <a:rPr lang="ru-RU" altLang="ru-RU" sz="3600" b="1" dirty="0"/>
              <a:t>слова</a:t>
            </a:r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типы </a:t>
            </a:r>
            <a:r>
              <a:rPr lang="ru-RU" altLang="ru-RU" sz="3600" b="1" dirty="0"/>
              <a:t>данных</a:t>
            </a:r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структура </a:t>
            </a:r>
            <a:r>
              <a:rPr lang="ru-RU" altLang="ru-RU" sz="3600" b="1" dirty="0"/>
              <a:t>программы</a:t>
            </a:r>
          </a:p>
          <a:p>
            <a:pPr indent="0" algn="l" eaLnBrk="1" hangingPunct="1">
              <a:lnSpc>
                <a:spcPct val="12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оператор </a:t>
            </a:r>
            <a:r>
              <a:rPr lang="ru-RU" altLang="ru-RU" sz="3600" b="1" dirty="0"/>
              <a:t>присваивания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39"/>
          <a:stretch/>
        </p:blipFill>
        <p:spPr bwMode="auto">
          <a:xfrm>
            <a:off x="8640469" y="2500282"/>
            <a:ext cx="3551531" cy="43577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479376" y="804864"/>
            <a:ext cx="1130525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49263" algn="l" eaLnBrk="1" hangingPunct="1"/>
            <a:r>
              <a:rPr lang="ru-RU" altLang="ru-RU" sz="2400" b="1" i="1" dirty="0">
                <a:solidFill>
                  <a:srgbClr val="FF662B"/>
                </a:solidFill>
              </a:rPr>
              <a:t>Языки программирования </a:t>
            </a:r>
            <a:r>
              <a:rPr lang="ru-RU" altLang="ru-RU" sz="2400" dirty="0"/>
              <a:t>- это формальные языки, предназначенные для записи алгоритмов, исполнителем которых будет компьютер. </a:t>
            </a:r>
          </a:p>
          <a:p>
            <a:pPr indent="449263" algn="l" eaLnBrk="1" hangingPunct="1"/>
            <a:r>
              <a:rPr lang="ru-RU" altLang="ru-RU" sz="2400" dirty="0"/>
              <a:t>Записи алгоритмов на языках программирования называются </a:t>
            </a:r>
            <a:r>
              <a:rPr lang="ru-RU" altLang="ru-RU" sz="2400" b="1" i="1" dirty="0">
                <a:solidFill>
                  <a:srgbClr val="FF662B"/>
                </a:solidFill>
              </a:rPr>
              <a:t>программами</a:t>
            </a:r>
            <a:r>
              <a:rPr lang="ru-RU" altLang="ru-RU" sz="2400" dirty="0"/>
              <a:t>.</a:t>
            </a:r>
          </a:p>
          <a:p>
            <a:pPr indent="449263" algn="l" eaLnBrk="1" hangingPunct="1"/>
            <a:r>
              <a:rPr lang="ru-RU" altLang="ru-RU" sz="2400" b="1" i="1" dirty="0">
                <a:solidFill>
                  <a:srgbClr val="FF662B"/>
                </a:solidFill>
              </a:rPr>
              <a:t>Язык Паскаль </a:t>
            </a:r>
            <a:r>
              <a:rPr lang="ru-RU" altLang="ru-RU" sz="2400" dirty="0"/>
              <a:t>– универсальный язык программирования.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0" y="3143248"/>
            <a:ext cx="8280919" cy="2751522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3538" algn="l">
              <a:lnSpc>
                <a:spcPct val="120000"/>
              </a:lnSpc>
              <a:defRPr/>
            </a:pPr>
            <a:r>
              <a:rPr lang="ru-RU" sz="2400" b="1" dirty="0">
                <a:solidFill>
                  <a:srgbClr val="FF662B"/>
                </a:solidFill>
                <a:latin typeface="Arial" charset="0"/>
                <a:cs typeface="Arial" charset="0"/>
              </a:rPr>
              <a:t>Никлаус Вирт </a:t>
            </a:r>
            <a:r>
              <a:rPr lang="ru-RU" sz="2400" dirty="0">
                <a:latin typeface="Arial" charset="0"/>
                <a:cs typeface="Arial" charset="0"/>
              </a:rPr>
              <a:t>(род. в 1934 г.) - швейцарский учёный, специалист в области информатики, один из известнейших теоретиков в области разработки языков программирования, профессор информатики (компьютерных наук). Разработчик языка Паскаль и ряда других языков программирования.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399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/>
          </p:cNvSpPr>
          <p:nvPr/>
        </p:nvSpPr>
        <p:spPr bwMode="auto">
          <a:xfrm>
            <a:off x="479376" y="377699"/>
            <a:ext cx="1123324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Алфавит </a:t>
            </a:r>
            <a:r>
              <a:rPr lang="ru-RU" altLang="ru-RU" sz="4400" b="1" i="1" dirty="0" smtClean="0">
                <a:solidFill>
                  <a:srgbClr val="FF0000"/>
                </a:solidFill>
              </a:rPr>
              <a:t>языка Паскаль</a:t>
            </a:r>
            <a:endParaRPr lang="ru-RU" altLang="ru-RU" sz="4400" b="1" i="1" dirty="0">
              <a:solidFill>
                <a:srgbClr val="FF0000"/>
              </a:solidFill>
            </a:endParaRP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479376" y="1026568"/>
            <a:ext cx="112332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49263" algn="l" eaLnBrk="1" hangingPunct="1"/>
            <a:r>
              <a:rPr lang="ru-RU" altLang="ru-RU" sz="2400" dirty="0"/>
              <a:t>Алфавит языка программирования Паскаль - набор допустимых символов, которые можно использовать для записи программы. </a:t>
            </a:r>
          </a:p>
        </p:txBody>
      </p:sp>
      <p:sp>
        <p:nvSpPr>
          <p:cNvPr id="13344" name="AutoShape 32"/>
          <p:cNvSpPr>
            <a:spLocks noChangeArrowheads="1"/>
          </p:cNvSpPr>
          <p:nvPr/>
        </p:nvSpPr>
        <p:spPr bwMode="auto">
          <a:xfrm>
            <a:off x="6096595" y="3010090"/>
            <a:ext cx="3960813" cy="576262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200"/>
              <a:t>A, B, C, …, X Y, Z</a:t>
            </a:r>
            <a:endParaRPr lang="ru-RU" altLang="ru-RU" sz="2200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135783" y="2146490"/>
            <a:ext cx="22320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367808" y="1857565"/>
            <a:ext cx="3889375" cy="5762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Алфавит языка Паскаль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351682" y="2865628"/>
            <a:ext cx="3168650" cy="7921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Латинские прописные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буквы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351682" y="3802253"/>
            <a:ext cx="3168650" cy="7921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Латинские строчные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буквы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351682" y="4810315"/>
            <a:ext cx="3168650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Арабские цифры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351682" y="5746940"/>
            <a:ext cx="3168650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Специальные 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символы</a:t>
            </a:r>
          </a:p>
        </p:txBody>
      </p:sp>
      <p:sp>
        <p:nvSpPr>
          <p:cNvPr id="13351" name="AutoShape 39"/>
          <p:cNvSpPr>
            <a:spLocks noChangeArrowheads="1"/>
          </p:cNvSpPr>
          <p:nvPr/>
        </p:nvSpPr>
        <p:spPr bwMode="auto">
          <a:xfrm>
            <a:off x="6096595" y="3946715"/>
            <a:ext cx="3960813" cy="576262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200"/>
              <a:t>a, b, c,…, x, y, z</a:t>
            </a:r>
            <a:endParaRPr lang="ru-RU" altLang="ru-RU" sz="2200"/>
          </a:p>
        </p:txBody>
      </p:sp>
      <p:sp>
        <p:nvSpPr>
          <p:cNvPr id="13352" name="AutoShape 40"/>
          <p:cNvSpPr>
            <a:spLocks noChangeArrowheads="1"/>
          </p:cNvSpPr>
          <p:nvPr/>
        </p:nvSpPr>
        <p:spPr bwMode="auto">
          <a:xfrm>
            <a:off x="6096595" y="4883340"/>
            <a:ext cx="3960813" cy="576262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200"/>
              <a:t>0, 1, 2, …, 7, 8, 9</a:t>
            </a:r>
            <a:endParaRPr lang="ru-RU" altLang="ru-RU" sz="2200"/>
          </a:p>
        </p:txBody>
      </p:sp>
      <p:sp>
        <p:nvSpPr>
          <p:cNvPr id="13353" name="AutoShape 41"/>
          <p:cNvSpPr>
            <a:spLocks noChangeArrowheads="1"/>
          </p:cNvSpPr>
          <p:nvPr/>
        </p:nvSpPr>
        <p:spPr bwMode="auto">
          <a:xfrm>
            <a:off x="6096594" y="5675502"/>
            <a:ext cx="4248150" cy="863600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Знаки арифметические,</a:t>
            </a:r>
          </a:p>
          <a:p>
            <a:pPr eaLnBrk="1" hangingPunct="1"/>
            <a:r>
              <a:rPr lang="ru-RU" altLang="ru-RU" sz="2200"/>
              <a:t> препинания, скобки и другие</a:t>
            </a: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rot="16200000" flipV="1">
            <a:off x="119657" y="4162615"/>
            <a:ext cx="403225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V="1">
            <a:off x="2135782" y="3225990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V="1">
            <a:off x="2135782" y="4162615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flipV="1">
            <a:off x="2135782" y="5170677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flipV="1">
            <a:off x="2135782" y="6178740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 flipV="1">
            <a:off x="5520332" y="3299015"/>
            <a:ext cx="5762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2" name="Line 28"/>
          <p:cNvSpPr>
            <a:spLocks noChangeShapeType="1"/>
          </p:cNvSpPr>
          <p:nvPr/>
        </p:nvSpPr>
        <p:spPr bwMode="auto">
          <a:xfrm flipV="1">
            <a:off x="5520332" y="4234052"/>
            <a:ext cx="5762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3" name="Line 28"/>
          <p:cNvSpPr>
            <a:spLocks noChangeShapeType="1"/>
          </p:cNvSpPr>
          <p:nvPr/>
        </p:nvSpPr>
        <p:spPr bwMode="auto">
          <a:xfrm flipV="1">
            <a:off x="5520332" y="5170677"/>
            <a:ext cx="5762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 flipV="1">
            <a:off x="5520332" y="6107302"/>
            <a:ext cx="5762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4416977" y="1884453"/>
            <a:ext cx="3889375" cy="5762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Алфавит языка Паскаль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2400851" y="2892516"/>
            <a:ext cx="3168650" cy="79216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Латинские прописные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буквы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400851" y="3829141"/>
            <a:ext cx="3168650" cy="79216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Латинские строчные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буквы</a:t>
            </a:r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2400851" y="4837203"/>
            <a:ext cx="3168650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Арабские цифры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2400851" y="5773828"/>
            <a:ext cx="3168650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Специальные 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символы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4" grpId="0" animBg="1"/>
      <p:bldP spid="23" grpId="0" animBg="1"/>
      <p:bldP spid="2" grpId="0" animBg="1"/>
      <p:bldP spid="3" grpId="0" animBg="1"/>
      <p:bldP spid="4" grpId="0" animBg="1"/>
      <p:bldP spid="5" grpId="0" animBg="1"/>
      <p:bldP spid="13351" grpId="0" animBg="1"/>
      <p:bldP spid="13352" grpId="0" animBg="1"/>
      <p:bldP spid="13353" grpId="0" animBg="1"/>
      <p:bldP spid="24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479376" y="1084103"/>
            <a:ext cx="112332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49263" algn="l" eaLnBrk="1" hangingPunct="1"/>
            <a:r>
              <a:rPr lang="ru-RU" altLang="ru-RU" sz="2400" dirty="0"/>
              <a:t>В алфавит языка Паскаль включены неделимые элементы (составные символы). </a:t>
            </a:r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7175501" y="3286126"/>
            <a:ext cx="1800225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200"/>
              <a:t>: =</a:t>
            </a:r>
            <a:endParaRPr lang="ru-RU" altLang="ru-RU" sz="2200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135189" y="2422525"/>
            <a:ext cx="22320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367214" y="2133601"/>
            <a:ext cx="3889375" cy="57626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Неделимые элементы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351088" y="3141663"/>
            <a:ext cx="3313112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Знак операции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присваивания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351088" y="4078288"/>
            <a:ext cx="3313112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Знаки больше или равно,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меньше или равно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351088" y="5086351"/>
            <a:ext cx="3313112" cy="79216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Начало и конец</a:t>
            </a:r>
          </a:p>
          <a:p>
            <a:pPr>
              <a:defRPr/>
            </a:pPr>
            <a:r>
              <a:rPr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комментария </a:t>
            </a:r>
          </a:p>
        </p:txBody>
      </p:sp>
      <p:sp>
        <p:nvSpPr>
          <p:cNvPr id="40972" name="AutoShape 12"/>
          <p:cNvSpPr>
            <a:spLocks noChangeArrowheads="1"/>
          </p:cNvSpPr>
          <p:nvPr/>
        </p:nvSpPr>
        <p:spPr bwMode="auto">
          <a:xfrm>
            <a:off x="7175501" y="4222751"/>
            <a:ext cx="1800225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200"/>
              <a:t>&gt; = </a:t>
            </a:r>
            <a:r>
              <a:rPr lang="ru-RU" altLang="ru-RU" sz="2200"/>
              <a:t>и </a:t>
            </a:r>
            <a:r>
              <a:rPr lang="en-US" altLang="ru-RU" sz="2200"/>
              <a:t>&lt; =</a:t>
            </a:r>
            <a:endParaRPr lang="ru-RU" altLang="ru-RU" sz="2200"/>
          </a:p>
        </p:txBody>
      </p:sp>
      <p:sp>
        <p:nvSpPr>
          <p:cNvPr id="40973" name="AutoShape 13"/>
          <p:cNvSpPr>
            <a:spLocks noChangeArrowheads="1"/>
          </p:cNvSpPr>
          <p:nvPr/>
        </p:nvSpPr>
        <p:spPr bwMode="auto">
          <a:xfrm>
            <a:off x="7175501" y="5159376"/>
            <a:ext cx="1800225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* и *</a:t>
            </a:r>
          </a:p>
        </p:txBody>
      </p:sp>
      <p:sp>
        <p:nvSpPr>
          <p:cNvPr id="5" name="Line 28"/>
          <p:cNvSpPr>
            <a:spLocks noChangeShapeType="1"/>
          </p:cNvSpPr>
          <p:nvPr/>
        </p:nvSpPr>
        <p:spPr bwMode="auto">
          <a:xfrm rot="16200000" flipV="1">
            <a:off x="623888" y="3933825"/>
            <a:ext cx="30226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flipV="1">
            <a:off x="2135188" y="3502025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V="1">
            <a:off x="2135188" y="4438650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V="1">
            <a:off x="2135188" y="5446713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>
            <a:off x="5664200" y="3573463"/>
            <a:ext cx="15113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5664200" y="4508500"/>
            <a:ext cx="15113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>
            <a:off x="5664200" y="5445125"/>
            <a:ext cx="15113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9" name="Заголовок 2"/>
          <p:cNvSpPr>
            <a:spLocks/>
          </p:cNvSpPr>
          <p:nvPr/>
        </p:nvSpPr>
        <p:spPr bwMode="auto">
          <a:xfrm>
            <a:off x="479376" y="377699"/>
            <a:ext cx="1123324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Алфавит </a:t>
            </a:r>
            <a:r>
              <a:rPr lang="ru-RU" altLang="ru-RU" sz="4400" b="1" i="1" dirty="0" smtClean="0">
                <a:solidFill>
                  <a:srgbClr val="FF0000"/>
                </a:solidFill>
              </a:rPr>
              <a:t>языка Паскаль</a:t>
            </a:r>
            <a:endParaRPr lang="ru-RU" altLang="ru-RU" sz="4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animBg="1"/>
      <p:bldP spid="23" grpId="0" animBg="1"/>
      <p:bldP spid="2" grpId="0" animBg="1"/>
      <p:bldP spid="3" grpId="0" animBg="1"/>
      <p:bldP spid="4" grpId="0" animBg="1"/>
      <p:bldP spid="40972" grpId="0" animBg="1"/>
      <p:bldP spid="409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/>
          </p:cNvSpPr>
          <p:nvPr/>
        </p:nvSpPr>
        <p:spPr bwMode="auto">
          <a:xfrm>
            <a:off x="479376" y="404664"/>
            <a:ext cx="1123324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Словарь </a:t>
            </a:r>
            <a:r>
              <a:rPr lang="ru-RU" altLang="ru-RU" sz="4400" b="1" i="1" dirty="0" smtClean="0">
                <a:solidFill>
                  <a:srgbClr val="FF0000"/>
                </a:solidFill>
              </a:rPr>
              <a:t>языка Паскаль</a:t>
            </a:r>
            <a:endParaRPr lang="ru-RU" altLang="ru-RU" sz="4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42144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6086844"/>
              </p:ext>
            </p:extLst>
          </p:nvPr>
        </p:nvGraphicFramePr>
        <p:xfrm>
          <a:off x="1631504" y="1052742"/>
          <a:ext cx="8856984" cy="5494767"/>
        </p:xfrm>
        <a:graphic>
          <a:graphicData uri="http://schemas.openxmlformats.org/drawingml/2006/table">
            <a:tbl>
              <a:tblPr/>
              <a:tblGrid>
                <a:gridCol w="44284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284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516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Служебное слово языка Паскаль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служебного слова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array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массив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начало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выполнить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else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иначе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если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procedure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процедура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программа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repeat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повторять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then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(увеличивая до)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until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тех пор, пока)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051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переменная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069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while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/>
          </p:cNvSpPr>
          <p:nvPr/>
        </p:nvSpPr>
        <p:spPr bwMode="auto">
          <a:xfrm>
            <a:off x="520366" y="359576"/>
            <a:ext cx="11305256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Алфавит и словарь языка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20366" y="862813"/>
            <a:ext cx="113052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49263" algn="l" eaLnBrk="1" hangingPunct="1"/>
            <a:r>
              <a:rPr lang="ru-RU" altLang="ru-RU" sz="2200" b="1" i="1" dirty="0">
                <a:solidFill>
                  <a:srgbClr val="FF662B"/>
                </a:solidFill>
              </a:rPr>
              <a:t>Имена</a:t>
            </a:r>
            <a:r>
              <a:rPr lang="ru-RU" altLang="ru-RU" sz="2200" dirty="0"/>
              <a:t> (констант, переменных, программ и других объектов) - любые отличные от служебных слов последовательности букв, цифр и символа подчеркивания, начинающиеся с буквы или символа подчеркивания.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992314" y="2205039"/>
            <a:ext cx="3024187" cy="3451225"/>
          </a:xfrm>
          <a:prstGeom prst="rect">
            <a:avLst/>
          </a:prstGeom>
          <a:noFill/>
          <a:ln w="9525">
            <a:solidFill>
              <a:srgbClr val="FF662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 b="1" u="sng" dirty="0"/>
              <a:t>Правильные имена</a:t>
            </a:r>
            <a:r>
              <a:rPr lang="ru-RU" altLang="ru-RU" sz="2200" b="1" dirty="0">
                <a:solidFill>
                  <a:srgbClr val="000066"/>
                </a:solidFill>
              </a:rPr>
              <a:t>     </a:t>
            </a:r>
          </a:p>
          <a:p>
            <a:pPr algn="l" eaLnBrk="1" hangingPunct="1"/>
            <a:r>
              <a:rPr lang="ru-RU" altLang="ru-RU" sz="2200" b="1" dirty="0">
                <a:solidFill>
                  <a:srgbClr val="117BB8"/>
                </a:solidFill>
              </a:rPr>
              <a:t>x      </a:t>
            </a:r>
            <a:endParaRPr lang="en-US" altLang="ru-RU" sz="2200" b="1" dirty="0">
              <a:solidFill>
                <a:srgbClr val="117BB8"/>
              </a:solidFill>
            </a:endParaRPr>
          </a:p>
          <a:p>
            <a:pPr algn="l" eaLnBrk="1" hangingPunct="1"/>
            <a:r>
              <a:rPr lang="en-US" altLang="ru-RU" sz="2200" b="1" dirty="0" err="1">
                <a:solidFill>
                  <a:srgbClr val="117BB8"/>
                </a:solidFill>
              </a:rPr>
              <a:t>velichina</a:t>
            </a:r>
            <a:r>
              <a:rPr lang="en-US" altLang="ru-RU" sz="2200" b="1" dirty="0">
                <a:solidFill>
                  <a:srgbClr val="117BB8"/>
                </a:solidFill>
              </a:rPr>
              <a:t>      </a:t>
            </a:r>
          </a:p>
          <a:p>
            <a:pPr algn="l" eaLnBrk="1" hangingPunct="1"/>
            <a:r>
              <a:rPr lang="en-US" altLang="ru-RU" sz="2200" b="1" dirty="0" err="1">
                <a:solidFill>
                  <a:srgbClr val="117BB8"/>
                </a:solidFill>
              </a:rPr>
              <a:t>zzz</a:t>
            </a:r>
            <a:r>
              <a:rPr lang="en-US" altLang="ru-RU" sz="2200" b="1" dirty="0">
                <a:solidFill>
                  <a:srgbClr val="117BB8"/>
                </a:solidFill>
              </a:rPr>
              <a:t>        </a:t>
            </a:r>
          </a:p>
          <a:p>
            <a:pPr algn="l" eaLnBrk="1" hangingPunct="1"/>
            <a:r>
              <a:rPr lang="en-US" altLang="ru-RU" sz="2200" b="1" dirty="0" err="1">
                <a:solidFill>
                  <a:srgbClr val="117BB8"/>
                </a:solidFill>
              </a:rPr>
              <a:t>polnaja_summa</a:t>
            </a:r>
            <a:r>
              <a:rPr lang="en-US" altLang="ru-RU" sz="2200" b="1" dirty="0">
                <a:solidFill>
                  <a:srgbClr val="117BB8"/>
                </a:solidFill>
              </a:rPr>
              <a:t>     </a:t>
            </a:r>
          </a:p>
          <a:p>
            <a:pPr algn="l" eaLnBrk="1" hangingPunct="1"/>
            <a:r>
              <a:rPr lang="en-US" altLang="ru-RU" sz="2200" b="1" dirty="0" err="1">
                <a:solidFill>
                  <a:srgbClr val="117BB8"/>
                </a:solidFill>
              </a:rPr>
              <a:t>tri_plus_dva</a:t>
            </a:r>
            <a:r>
              <a:rPr lang="en-US" altLang="ru-RU" sz="2200" b="1" dirty="0">
                <a:solidFill>
                  <a:srgbClr val="117BB8"/>
                </a:solidFill>
              </a:rPr>
              <a:t>    </a:t>
            </a:r>
            <a:endParaRPr lang="ru-RU" altLang="ru-RU" sz="2200" b="1" dirty="0">
              <a:solidFill>
                <a:srgbClr val="117BB8"/>
              </a:solidFill>
            </a:endParaRPr>
          </a:p>
          <a:p>
            <a:pPr algn="l" eaLnBrk="1" hangingPunct="1"/>
            <a:r>
              <a:rPr lang="ru-RU" altLang="ru-RU" sz="2200" b="1" dirty="0">
                <a:solidFill>
                  <a:srgbClr val="117BB8"/>
                </a:solidFill>
              </a:rPr>
              <a:t>s25    </a:t>
            </a:r>
          </a:p>
          <a:p>
            <a:pPr algn="l" eaLnBrk="1" hangingPunct="1"/>
            <a:r>
              <a:rPr lang="ru-RU" altLang="ru-RU" sz="2200" b="1" dirty="0">
                <a:solidFill>
                  <a:srgbClr val="117BB8"/>
                </a:solidFill>
              </a:rPr>
              <a:t>_k1    </a:t>
            </a:r>
          </a:p>
          <a:p>
            <a:pPr algn="l" eaLnBrk="1" hangingPunct="1"/>
            <a:r>
              <a:rPr lang="ru-RU" altLang="ru-RU" sz="2200" b="1" dirty="0">
                <a:solidFill>
                  <a:srgbClr val="117BB8"/>
                </a:solidFill>
              </a:rPr>
              <a:t>a1b88qq      </a:t>
            </a:r>
          </a:p>
          <a:p>
            <a:pPr algn="l" eaLnBrk="1" hangingPunct="1"/>
            <a:r>
              <a:rPr lang="ru-RU" altLang="ru-RU" sz="2200" b="1" dirty="0" err="1">
                <a:solidFill>
                  <a:srgbClr val="117BB8"/>
                </a:solidFill>
              </a:rPr>
              <a:t>oshibka</a:t>
            </a:r>
            <a:r>
              <a:rPr lang="ru-RU" altLang="ru-RU" sz="2200" dirty="0">
                <a:solidFill>
                  <a:srgbClr val="117BB8"/>
                </a:solidFill>
              </a:rPr>
              <a:t> 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20366" y="5876925"/>
            <a:ext cx="1119225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49263" algn="l" eaLnBrk="1" hangingPunct="1"/>
            <a:r>
              <a:rPr lang="ru-RU" altLang="ru-RU" sz="2200" dirty="0"/>
              <a:t>Прописные и строчные буквы в именах не различаются. Длина имени может быть любой. 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664201" y="2205038"/>
            <a:ext cx="4752975" cy="3617912"/>
          </a:xfrm>
          <a:prstGeom prst="rect">
            <a:avLst/>
          </a:prstGeom>
          <a:noFill/>
          <a:ln w="9525">
            <a:solidFill>
              <a:srgbClr val="FF662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 u="sng" dirty="0"/>
              <a:t>Неправильные имена</a:t>
            </a:r>
          </a:p>
          <a:p>
            <a:pPr algn="l" eaLnBrk="1" hangingPunct="1">
              <a:spcBef>
                <a:spcPct val="10000"/>
              </a:spcBef>
              <a:spcAft>
                <a:spcPct val="10000"/>
              </a:spcAft>
            </a:pPr>
            <a:r>
              <a:rPr lang="ru-RU" altLang="ru-RU" sz="2200" b="1" dirty="0">
                <a:solidFill>
                  <a:srgbClr val="FF662B"/>
                </a:solidFill>
              </a:rPr>
              <a:t>Ж</a:t>
            </a:r>
            <a:r>
              <a:rPr lang="ru-RU" altLang="ru-RU" sz="2200" b="1" dirty="0"/>
              <a:t> - </a:t>
            </a:r>
            <a:r>
              <a:rPr lang="ru-RU" altLang="ru-RU" sz="2200" dirty="0"/>
              <a:t>буква не латинского алфавита</a:t>
            </a:r>
            <a:r>
              <a:rPr lang="ru-RU" altLang="ru-RU" sz="2200" b="1" dirty="0"/>
              <a:t/>
            </a:r>
            <a:br>
              <a:rPr lang="ru-RU" altLang="ru-RU" sz="2200" b="1" dirty="0"/>
            </a:br>
            <a:r>
              <a:rPr lang="ru-RU" altLang="ru-RU" sz="2200" b="1" dirty="0" err="1">
                <a:solidFill>
                  <a:srgbClr val="FF662B"/>
                </a:solidFill>
              </a:rPr>
              <a:t>polnaja</a:t>
            </a:r>
            <a:r>
              <a:rPr lang="ru-RU" altLang="ru-RU" sz="2200" b="1" dirty="0">
                <a:solidFill>
                  <a:srgbClr val="FF662B"/>
                </a:solidFill>
              </a:rPr>
              <a:t>  </a:t>
            </a:r>
            <a:r>
              <a:rPr lang="ru-RU" altLang="ru-RU" sz="2200" b="1" dirty="0" err="1">
                <a:solidFill>
                  <a:srgbClr val="FF662B"/>
                </a:solidFill>
              </a:rPr>
              <a:t>summa</a:t>
            </a:r>
            <a:r>
              <a:rPr lang="ru-RU" altLang="ru-RU" sz="2200" b="1" dirty="0">
                <a:solidFill>
                  <a:srgbClr val="FF662B"/>
                </a:solidFill>
              </a:rPr>
              <a:t> </a:t>
            </a:r>
            <a:r>
              <a:rPr lang="ru-RU" altLang="ru-RU" sz="2200" dirty="0"/>
              <a:t>- содержится символ (пробел), не являющийся буквой, цифрой или знаком подчеркивания.</a:t>
            </a:r>
          </a:p>
          <a:p>
            <a:pPr algn="l" eaLnBrk="1" hangingPunct="1">
              <a:spcBef>
                <a:spcPct val="10000"/>
              </a:spcBef>
              <a:spcAft>
                <a:spcPct val="10000"/>
              </a:spcAft>
            </a:pPr>
            <a:r>
              <a:rPr lang="ru-RU" altLang="ru-RU" sz="2200" b="1" dirty="0">
                <a:solidFill>
                  <a:srgbClr val="FF662B"/>
                </a:solidFill>
              </a:rPr>
              <a:t>2as</a:t>
            </a:r>
            <a:r>
              <a:rPr lang="ru-RU" altLang="ru-RU" sz="2200" b="1" dirty="0"/>
              <a:t> </a:t>
            </a:r>
            <a:r>
              <a:rPr lang="ru-RU" altLang="ru-RU" sz="2200" dirty="0"/>
              <a:t>- начинается с цифры</a:t>
            </a:r>
          </a:p>
          <a:p>
            <a:pPr algn="l" eaLnBrk="1" hangingPunct="1">
              <a:spcBef>
                <a:spcPct val="10000"/>
              </a:spcBef>
              <a:spcAft>
                <a:spcPct val="10000"/>
              </a:spcAft>
            </a:pPr>
            <a:r>
              <a:rPr lang="ru-RU" altLang="ru-RU" sz="2200" b="1" dirty="0" err="1">
                <a:solidFill>
                  <a:srgbClr val="FF662B"/>
                </a:solidFill>
              </a:rPr>
              <a:t>Domby&amp;Son</a:t>
            </a:r>
            <a:r>
              <a:rPr lang="ru-RU" altLang="ru-RU" sz="2200" b="1" dirty="0"/>
              <a:t> </a:t>
            </a:r>
            <a:r>
              <a:rPr lang="ru-RU" altLang="ru-RU" sz="2200" dirty="0"/>
              <a:t>- содержится символ &amp;, не являющийся буквой, цифрой или знаком подчеркивания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479376" y="400721"/>
            <a:ext cx="1123324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</a:pPr>
            <a:r>
              <a:rPr lang="ru-RU" altLang="ru-RU" sz="4400" b="1" i="1" u="sng" dirty="0">
                <a:solidFill>
                  <a:srgbClr val="FF0000"/>
                </a:solidFill>
              </a:rPr>
              <a:t>Простые типы данных</a:t>
            </a:r>
          </a:p>
        </p:txBody>
      </p:sp>
      <p:graphicFrame>
        <p:nvGraphicFramePr>
          <p:cNvPr id="19584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9697399"/>
              </p:ext>
            </p:extLst>
          </p:nvPr>
        </p:nvGraphicFramePr>
        <p:xfrm>
          <a:off x="623392" y="1326578"/>
          <a:ext cx="9091021" cy="4510265"/>
        </p:xfrm>
        <a:graphic>
          <a:graphicData uri="http://schemas.openxmlformats.org/drawingml/2006/table">
            <a:tbl>
              <a:tblPr/>
              <a:tblGrid>
                <a:gridCol w="23314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6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862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766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314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Название 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Обозначение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Допустимые значения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Область памяти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09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Целочисленный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  <a:cs typeface="Arial" charset="0"/>
                        </a:rPr>
                        <a:t>integer 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  <a:cs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- 32 768… 32 768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байта со знаком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57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Вещественный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  <a:cs typeface="Arial" charset="0"/>
                        </a:rPr>
                        <a:t>real 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  <a:cs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Symbol"/>
                        </a:rPr>
                        <a:t>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 *10</a:t>
                      </a:r>
                      <a:r>
                        <a:rPr kumimoji="0" lang="ru-R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-39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…1.7*10</a:t>
                      </a:r>
                      <a:r>
                        <a:rPr kumimoji="0" lang="ru-R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+38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 байтов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5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Символьный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  <a:cs typeface="Arial" charset="0"/>
                        </a:rPr>
                        <a:t>char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  <a:cs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Произвольный символ алфавита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байт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6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Строковый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  <a:cs typeface="Arial" charset="0"/>
                        </a:rPr>
                        <a:t>string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  <a:cs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Последовательность символов длиной меньше 255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байт на символ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41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логический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  <a:cs typeface="Arial" charset="0"/>
                        </a:rPr>
                        <a:t>boolean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  <a:cs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False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байт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2"/>
          <p:cNvSpPr>
            <a:spLocks/>
          </p:cNvSpPr>
          <p:nvPr/>
        </p:nvSpPr>
        <p:spPr bwMode="auto">
          <a:xfrm>
            <a:off x="479376" y="475457"/>
            <a:ext cx="1123324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</a:pPr>
            <a:r>
              <a:rPr lang="ru-RU" altLang="ru-RU" sz="4400" b="1" i="1" dirty="0">
                <a:solidFill>
                  <a:srgbClr val="FF0000"/>
                </a:solidFill>
              </a:rPr>
              <a:t>Структура программы на языке Паскаль</a:t>
            </a:r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6096001" y="2349501"/>
            <a:ext cx="3960813" cy="10064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ru-RU" sz="2200" dirty="0">
                <a:latin typeface="Arial" charset="0"/>
                <a:cs typeface="Arial" charset="0"/>
              </a:rPr>
              <a:t>Служебное слово </a:t>
            </a:r>
            <a:r>
              <a:rPr lang="en-US" sz="2800" b="1" dirty="0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angSong" pitchFamily="49" charset="-122"/>
                <a:cs typeface="Arial" charset="0"/>
              </a:rPr>
              <a:t>program</a:t>
            </a:r>
            <a:r>
              <a:rPr lang="ru-RU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FangSong" pitchFamily="49" charset="-122"/>
                <a:cs typeface="Arial" charset="0"/>
              </a:rPr>
              <a:t> </a:t>
            </a:r>
          </a:p>
          <a:p>
            <a:pPr>
              <a:defRPr/>
            </a:pPr>
            <a:r>
              <a:rPr lang="ru-RU" sz="2200" dirty="0">
                <a:latin typeface="Arial" charset="0"/>
                <a:cs typeface="Arial" charset="0"/>
              </a:rPr>
              <a:t>и имя программы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135189" y="1701800"/>
            <a:ext cx="22320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367214" y="1412876"/>
            <a:ext cx="3889375" cy="57626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 dirty="0">
                <a:solidFill>
                  <a:srgbClr val="FFFFFF"/>
                </a:solidFill>
                <a:latin typeface="Arial" charset="0"/>
                <a:cs typeface="Arial" charset="0"/>
              </a:rPr>
              <a:t>Структура программы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351088" y="2420938"/>
            <a:ext cx="3168650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Заголовок программы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351088" y="3932238"/>
            <a:ext cx="3168650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Описание данных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351088" y="5516563"/>
            <a:ext cx="3168650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Описание действий</a:t>
            </a:r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6096001" y="3860801"/>
            <a:ext cx="3960813" cy="10064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ru-RU" sz="2200" dirty="0">
                <a:latin typeface="Arial" charset="0"/>
                <a:cs typeface="Arial" charset="0"/>
              </a:rPr>
              <a:t>Описание констант(</a:t>
            </a:r>
            <a:r>
              <a:rPr lang="en-US" sz="28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angSong" pitchFamily="49" charset="-122"/>
                <a:cs typeface="Arial" charset="0"/>
              </a:rPr>
              <a:t>const</a:t>
            </a:r>
            <a:r>
              <a:rPr lang="ru-RU" sz="2200" dirty="0">
                <a:latin typeface="Arial" charset="0"/>
                <a:cs typeface="Arial" charset="0"/>
              </a:rPr>
              <a:t>) и</a:t>
            </a:r>
          </a:p>
          <a:p>
            <a:pPr>
              <a:defRPr/>
            </a:pPr>
            <a:r>
              <a:rPr lang="ru-RU" sz="2200" dirty="0">
                <a:latin typeface="Arial" charset="0"/>
                <a:cs typeface="Arial" charset="0"/>
              </a:rPr>
              <a:t> описание переменных (</a:t>
            </a:r>
            <a:r>
              <a:rPr lang="en-US" sz="28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angSong" pitchFamily="49" charset="-122"/>
                <a:cs typeface="Arial" charset="0"/>
              </a:rPr>
              <a:t>var</a:t>
            </a:r>
            <a:r>
              <a:rPr lang="ru-RU" sz="2200" dirty="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6096001" y="5300664"/>
            <a:ext cx="3960813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ru-RU" sz="2200" dirty="0">
                <a:latin typeface="Arial" charset="0"/>
                <a:cs typeface="Arial" charset="0"/>
              </a:rPr>
              <a:t>Начинается словом </a:t>
            </a:r>
            <a:r>
              <a:rPr lang="en-US" sz="2800" b="1" dirty="0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angSong" pitchFamily="49" charset="-122"/>
                <a:cs typeface="Arial" charset="0"/>
              </a:rPr>
              <a:t>begin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ru-RU" sz="2200" dirty="0">
                <a:latin typeface="Arial" charset="0"/>
                <a:cs typeface="Arial" charset="0"/>
              </a:rPr>
              <a:t>и</a:t>
            </a:r>
          </a:p>
          <a:p>
            <a:pPr>
              <a:defRPr/>
            </a:pPr>
            <a:r>
              <a:rPr lang="ru-RU" sz="2200" dirty="0">
                <a:latin typeface="Arial" charset="0"/>
                <a:cs typeface="Arial" charset="0"/>
              </a:rPr>
              <a:t>заканчивается словом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800" b="1" dirty="0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angSong" pitchFamily="49" charset="-122"/>
                <a:cs typeface="Arial" charset="0"/>
              </a:rPr>
              <a:t>end</a:t>
            </a:r>
            <a:r>
              <a:rPr lang="ru-RU" sz="2200" dirty="0">
                <a:latin typeface="Arial" charset="0"/>
                <a:cs typeface="Arial" charset="0"/>
              </a:rPr>
              <a:t> </a:t>
            </a:r>
          </a:p>
          <a:p>
            <a:pPr>
              <a:defRPr/>
            </a:pPr>
            <a:r>
              <a:rPr lang="ru-RU" sz="2200" dirty="0">
                <a:latin typeface="Arial" charset="0"/>
                <a:cs typeface="Arial" charset="0"/>
              </a:rPr>
              <a:t>с точкой</a:t>
            </a:r>
          </a:p>
        </p:txBody>
      </p:sp>
      <p:sp>
        <p:nvSpPr>
          <p:cNvPr id="5" name="Line 28"/>
          <p:cNvSpPr>
            <a:spLocks noChangeShapeType="1"/>
          </p:cNvSpPr>
          <p:nvPr/>
        </p:nvSpPr>
        <p:spPr bwMode="auto">
          <a:xfrm rot="16200000" flipV="1">
            <a:off x="47626" y="3789363"/>
            <a:ext cx="41751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flipV="1">
            <a:off x="2135188" y="2781300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V="1">
            <a:off x="2135188" y="4292600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V="1">
            <a:off x="2135188" y="5876925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flipV="1">
            <a:off x="5519738" y="2854325"/>
            <a:ext cx="5762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flipV="1">
            <a:off x="5519738" y="4364038"/>
            <a:ext cx="5762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 flipV="1">
            <a:off x="5519738" y="5876925"/>
            <a:ext cx="5762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  <p:bldP spid="23" grpId="0" animBg="1"/>
      <p:bldP spid="2" grpId="0" animBg="1"/>
      <p:bldP spid="3" grpId="0" animBg="1"/>
      <p:bldP spid="4" grpId="0" animBg="1"/>
      <p:bldP spid="20489" grpId="0" animBg="1"/>
      <p:bldP spid="2049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07" name="Line 51"/>
          <p:cNvSpPr>
            <a:spLocks noChangeShapeType="1"/>
          </p:cNvSpPr>
          <p:nvPr/>
        </p:nvSpPr>
        <p:spPr bwMode="auto">
          <a:xfrm>
            <a:off x="4440238" y="34290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108" name="Line 52"/>
          <p:cNvSpPr>
            <a:spLocks noChangeShapeType="1"/>
          </p:cNvSpPr>
          <p:nvPr/>
        </p:nvSpPr>
        <p:spPr bwMode="auto">
          <a:xfrm>
            <a:off x="6383338" y="34290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109" name="Line 53"/>
          <p:cNvSpPr>
            <a:spLocks noChangeShapeType="1"/>
          </p:cNvSpPr>
          <p:nvPr/>
        </p:nvSpPr>
        <p:spPr bwMode="auto">
          <a:xfrm>
            <a:off x="8472488" y="34290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Заголовок 2"/>
          <p:cNvSpPr>
            <a:spLocks/>
          </p:cNvSpPr>
          <p:nvPr/>
        </p:nvSpPr>
        <p:spPr bwMode="auto">
          <a:xfrm>
            <a:off x="551384" y="465139"/>
            <a:ext cx="11161240" cy="719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</a:pPr>
            <a:r>
              <a:rPr lang="ru-RU" altLang="ru-RU" sz="4400" b="1" i="1" dirty="0">
                <a:solidFill>
                  <a:srgbClr val="FF0000"/>
                </a:solidFill>
              </a:rPr>
              <a:t>Раздел описания переменных</a:t>
            </a:r>
          </a:p>
        </p:txBody>
      </p:sp>
      <p:graphicFrame>
        <p:nvGraphicFramePr>
          <p:cNvPr id="45105" name="Group 49"/>
          <p:cNvGraphicFramePr>
            <a:graphicFrameLocks noGrp="1"/>
          </p:cNvGraphicFramePr>
          <p:nvPr/>
        </p:nvGraphicFramePr>
        <p:xfrm>
          <a:off x="2135189" y="3068639"/>
          <a:ext cx="7488237" cy="433387"/>
        </p:xfrm>
        <a:graphic>
          <a:graphicData uri="http://schemas.openxmlformats.org/drawingml/2006/table">
            <a:tbl>
              <a:tblPr/>
              <a:tblGrid>
                <a:gridCol w="790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01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7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98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387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var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</a:endParaRPr>
                    </a:p>
                  </a:txBody>
                  <a:tcPr marT="45780" marB="45780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i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,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j: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integer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</a:endParaRPr>
                    </a:p>
                  </a:txBody>
                  <a:tcPr marT="45780" marB="45780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x: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real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</a:endParaRPr>
                    </a:p>
                  </a:txBody>
                  <a:tcPr marT="45780" marB="45780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F2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a: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char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angSong" pitchFamily="49" charset="-122"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angSong" pitchFamily="49" charset="-122"/>
                      </a:endParaRPr>
                    </a:p>
                  </a:txBody>
                  <a:tcPr marT="45780" marB="45780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EB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5103" name="Text Box 47"/>
          <p:cNvSpPr txBox="1">
            <a:spLocks noChangeArrowheads="1"/>
          </p:cNvSpPr>
          <p:nvPr/>
        </p:nvSpPr>
        <p:spPr bwMode="auto">
          <a:xfrm>
            <a:off x="2640014" y="3933826"/>
            <a:ext cx="1584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altLang="ru-RU" sz="2000" dirty="0"/>
              <a:t>Целый тип</a:t>
            </a:r>
          </a:p>
        </p:txBody>
      </p:sp>
      <p:sp>
        <p:nvSpPr>
          <p:cNvPr id="45104" name="Text Box 48"/>
          <p:cNvSpPr txBox="1">
            <a:spLocks noChangeArrowheads="1"/>
          </p:cNvSpPr>
          <p:nvPr/>
        </p:nvSpPr>
        <p:spPr bwMode="auto">
          <a:xfrm>
            <a:off x="5087938" y="3933826"/>
            <a:ext cx="2736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dirty="0"/>
              <a:t>Вещественный тип</a:t>
            </a:r>
          </a:p>
        </p:txBody>
      </p:sp>
      <p:sp>
        <p:nvSpPr>
          <p:cNvPr id="45106" name="Text Box 50"/>
          <p:cNvSpPr txBox="1">
            <a:spLocks noChangeArrowheads="1"/>
          </p:cNvSpPr>
          <p:nvPr/>
        </p:nvSpPr>
        <p:spPr bwMode="auto">
          <a:xfrm>
            <a:off x="7931151" y="3933826"/>
            <a:ext cx="25574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2000" dirty="0"/>
              <a:t>Символьный тип</a:t>
            </a:r>
          </a:p>
        </p:txBody>
      </p:sp>
      <p:sp>
        <p:nvSpPr>
          <p:cNvPr id="45110" name="Line 54"/>
          <p:cNvSpPr>
            <a:spLocks noChangeShapeType="1"/>
          </p:cNvSpPr>
          <p:nvPr/>
        </p:nvSpPr>
        <p:spPr bwMode="auto">
          <a:xfrm flipH="1">
            <a:off x="3359150" y="3716338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111" name="Line 55"/>
          <p:cNvSpPr>
            <a:spLocks noChangeShapeType="1"/>
          </p:cNvSpPr>
          <p:nvPr/>
        </p:nvSpPr>
        <p:spPr bwMode="auto">
          <a:xfrm flipH="1">
            <a:off x="8472489" y="3716338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112" name="Line 56"/>
          <p:cNvSpPr>
            <a:spLocks noChangeShapeType="1"/>
          </p:cNvSpPr>
          <p:nvPr/>
        </p:nvSpPr>
        <p:spPr bwMode="auto">
          <a:xfrm>
            <a:off x="3359150" y="3716339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113" name="Line 57"/>
          <p:cNvSpPr>
            <a:spLocks noChangeShapeType="1"/>
          </p:cNvSpPr>
          <p:nvPr/>
        </p:nvSpPr>
        <p:spPr bwMode="auto">
          <a:xfrm>
            <a:off x="9625013" y="3716339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4655840" y="1799651"/>
            <a:ext cx="3929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altLang="ru-RU" sz="3200" dirty="0"/>
              <a:t>Имена переменных</a:t>
            </a:r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 flipH="1">
            <a:off x="3143671" y="2349501"/>
            <a:ext cx="2472904" cy="792163"/>
          </a:xfrm>
          <a:prstGeom prst="line">
            <a:avLst/>
          </a:prstGeom>
          <a:noFill/>
          <a:ln w="28575">
            <a:solidFill>
              <a:srgbClr val="FF662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 flipH="1">
            <a:off x="3719734" y="2349501"/>
            <a:ext cx="2304257" cy="792164"/>
          </a:xfrm>
          <a:prstGeom prst="line">
            <a:avLst/>
          </a:prstGeom>
          <a:noFill/>
          <a:ln w="28575">
            <a:solidFill>
              <a:srgbClr val="FF662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 flipH="1">
            <a:off x="5808664" y="2349501"/>
            <a:ext cx="719137" cy="792163"/>
          </a:xfrm>
          <a:prstGeom prst="line">
            <a:avLst/>
          </a:prstGeom>
          <a:noFill/>
          <a:ln w="28575">
            <a:solidFill>
              <a:srgbClr val="FF662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7319963" y="2349500"/>
            <a:ext cx="431800" cy="719138"/>
          </a:xfrm>
          <a:prstGeom prst="line">
            <a:avLst/>
          </a:prstGeom>
          <a:noFill/>
          <a:ln w="28575">
            <a:solidFill>
              <a:srgbClr val="FF662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4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4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4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4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4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03" grpId="0"/>
      <p:bldP spid="45104" grpId="0"/>
      <p:bldP spid="45106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/>
          </p:cNvSpPr>
          <p:nvPr/>
        </p:nvSpPr>
        <p:spPr bwMode="auto">
          <a:xfrm>
            <a:off x="479376" y="431244"/>
            <a:ext cx="9731425" cy="57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</a:pPr>
            <a:r>
              <a:rPr lang="ru-RU" altLang="ru-RU" sz="4400" b="1" i="1" dirty="0">
                <a:solidFill>
                  <a:srgbClr val="FF0000"/>
                </a:solidFill>
              </a:rPr>
              <a:t>Общий вид программы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479376" y="1120756"/>
            <a:ext cx="11233247" cy="4524315"/>
          </a:xfrm>
          <a:prstGeom prst="rect">
            <a:avLst/>
          </a:prstGeom>
          <a:solidFill>
            <a:srgbClr val="E2E2E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3200" b="1" dirty="0">
                <a:solidFill>
                  <a:srgbClr val="FF662B"/>
                </a:solidFill>
              </a:rPr>
              <a:t>program</a:t>
            </a:r>
            <a:r>
              <a:rPr lang="ru-RU" sz="3200" dirty="0"/>
              <a:t> &lt;</a:t>
            </a:r>
            <a:r>
              <a:rPr lang="ru-RU" sz="2800" dirty="0"/>
              <a:t>имя программы</a:t>
            </a:r>
            <a:r>
              <a:rPr lang="ru-RU" sz="3200" dirty="0"/>
              <a:t>&gt;;</a:t>
            </a:r>
          </a:p>
          <a:p>
            <a:pPr algn="l">
              <a:defRPr/>
            </a:pPr>
            <a:r>
              <a:rPr lang="ru-RU" sz="3200" dirty="0"/>
              <a:t> </a:t>
            </a:r>
            <a:r>
              <a:rPr lang="ru-RU" sz="3200" dirty="0">
                <a:solidFill>
                  <a:srgbClr val="FF662B"/>
                </a:solidFill>
              </a:rPr>
              <a:t> </a:t>
            </a:r>
            <a:r>
              <a:rPr lang="ru-RU" sz="3200" b="1" dirty="0" err="1">
                <a:solidFill>
                  <a:srgbClr val="FF662B"/>
                </a:solidFill>
              </a:rPr>
              <a:t>const</a:t>
            </a:r>
            <a:r>
              <a:rPr lang="ru-RU" sz="3200" dirty="0">
                <a:solidFill>
                  <a:srgbClr val="FF662B"/>
                </a:solidFill>
              </a:rPr>
              <a:t> </a:t>
            </a:r>
            <a:r>
              <a:rPr lang="ru-RU" sz="3200" dirty="0"/>
              <a:t>&lt;</a:t>
            </a:r>
            <a:r>
              <a:rPr lang="ru-RU" sz="2800" dirty="0"/>
              <a:t>список постоянных значений</a:t>
            </a:r>
            <a:r>
              <a:rPr lang="ru-RU" sz="3200" dirty="0"/>
              <a:t>&gt;;</a:t>
            </a:r>
          </a:p>
          <a:p>
            <a:pPr algn="l">
              <a:defRPr/>
            </a:pPr>
            <a:r>
              <a:rPr lang="ru-RU" sz="3200" dirty="0"/>
              <a:t>  </a:t>
            </a:r>
            <a:r>
              <a:rPr lang="ru-RU" sz="3200" b="1" dirty="0" err="1">
                <a:solidFill>
                  <a:srgbClr val="FF662B"/>
                </a:solidFill>
              </a:rPr>
              <a:t>var</a:t>
            </a:r>
            <a:r>
              <a:rPr lang="ru-RU" sz="3200" dirty="0"/>
              <a:t> &lt;</a:t>
            </a:r>
            <a:r>
              <a:rPr lang="ru-RU" sz="2800" dirty="0"/>
              <a:t>описание используемых переменных</a:t>
            </a:r>
            <a:r>
              <a:rPr lang="ru-RU" sz="3200" dirty="0"/>
              <a:t>&gt;;</a:t>
            </a:r>
          </a:p>
          <a:p>
            <a:pPr algn="l">
              <a:defRPr/>
            </a:pPr>
            <a:r>
              <a:rPr lang="ru-RU" sz="3200" b="1" dirty="0" err="1">
                <a:solidFill>
                  <a:srgbClr val="FF662B"/>
                </a:solidFill>
              </a:rPr>
              <a:t>begin</a:t>
            </a:r>
            <a:r>
              <a:rPr lang="ru-RU" sz="3200" b="1" dirty="0"/>
              <a:t> </a:t>
            </a:r>
            <a:r>
              <a:rPr lang="ru-RU" sz="3200" dirty="0"/>
              <a:t>&lt;</a:t>
            </a:r>
            <a:r>
              <a:rPr lang="ru-RU" sz="2800" dirty="0"/>
              <a:t>начало программного блока</a:t>
            </a:r>
            <a:r>
              <a:rPr lang="ru-RU" sz="3200" dirty="0"/>
              <a:t>&gt;</a:t>
            </a:r>
          </a:p>
          <a:p>
            <a:pPr algn="l">
              <a:defRPr/>
            </a:pPr>
            <a:r>
              <a:rPr lang="ru-RU" sz="3200" dirty="0"/>
              <a:t>   </a:t>
            </a:r>
            <a:r>
              <a:rPr lang="ru-RU" sz="2800" dirty="0"/>
              <a:t>&lt;оператор 1&gt;;</a:t>
            </a:r>
          </a:p>
          <a:p>
            <a:pPr algn="l">
              <a:defRPr/>
            </a:pPr>
            <a:r>
              <a:rPr lang="ru-RU" sz="3200" dirty="0"/>
              <a:t>   </a:t>
            </a:r>
            <a:r>
              <a:rPr lang="ru-RU" sz="2800" dirty="0"/>
              <a:t>&lt;оператор 2&gt;;</a:t>
            </a:r>
          </a:p>
          <a:p>
            <a:pPr algn="l">
              <a:defRPr/>
            </a:pPr>
            <a:r>
              <a:rPr lang="ru-RU" sz="3200" dirty="0"/>
              <a:t>	  </a:t>
            </a:r>
            <a:r>
              <a:rPr lang="ru-RU" sz="2800" dirty="0"/>
              <a:t>…</a:t>
            </a:r>
          </a:p>
          <a:p>
            <a:pPr algn="l">
              <a:defRPr/>
            </a:pPr>
            <a:r>
              <a:rPr lang="ru-RU" sz="3200" dirty="0"/>
              <a:t>   </a:t>
            </a:r>
            <a:r>
              <a:rPr lang="ru-RU" sz="2800" dirty="0"/>
              <a:t>&lt;оператор </a:t>
            </a:r>
            <a:r>
              <a:rPr lang="ru-RU" sz="3200" dirty="0"/>
              <a:t>n</a:t>
            </a:r>
            <a:r>
              <a:rPr lang="ru-RU" sz="2800" dirty="0"/>
              <a:t>&gt;</a:t>
            </a:r>
          </a:p>
          <a:p>
            <a:pPr algn="l">
              <a:defRPr/>
            </a:pPr>
            <a:r>
              <a:rPr lang="ru-RU" sz="3200" b="1" dirty="0" err="1">
                <a:solidFill>
                  <a:srgbClr val="FF662B"/>
                </a:solidFill>
              </a:rPr>
              <a:t>end</a:t>
            </a:r>
            <a:r>
              <a:rPr lang="ru-RU" sz="3200" dirty="0"/>
              <a:t>.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479376" y="5758519"/>
            <a:ext cx="112332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49263" algn="l" eaLnBrk="1" hangingPunct="1"/>
            <a:r>
              <a:rPr lang="ru-RU" altLang="ru-RU" sz="2400" b="1" dirty="0">
                <a:solidFill>
                  <a:srgbClr val="FF662B"/>
                </a:solidFill>
              </a:rPr>
              <a:t>Операторы</a:t>
            </a:r>
            <a:r>
              <a:rPr lang="ru-RU" altLang="ru-RU" sz="2400" dirty="0"/>
              <a:t> - языковые конструкции для записи действия, выполняемого над данными в процессе решения задачи.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4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4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4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Заголовок 2"/>
          <p:cNvSpPr>
            <a:spLocks/>
          </p:cNvSpPr>
          <p:nvPr/>
        </p:nvSpPr>
        <p:spPr bwMode="auto">
          <a:xfrm>
            <a:off x="479376" y="333376"/>
            <a:ext cx="1123324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Оператор присваивания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79376" y="981076"/>
            <a:ext cx="11233248" cy="160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49263" algn="l" eaLnBrk="1" hangingPunct="1"/>
            <a:r>
              <a:rPr lang="ru-RU" altLang="ru-RU" sz="2400" dirty="0"/>
              <a:t>Основное преобразование данных, выполняемое компьютером, - присваивание переменной нового значения, что означает изменение содержимого области памяти.</a:t>
            </a:r>
          </a:p>
          <a:p>
            <a:pPr indent="449263" algn="l" eaLnBrk="1" hangingPunct="1">
              <a:spcBef>
                <a:spcPct val="10000"/>
              </a:spcBef>
              <a:spcAft>
                <a:spcPct val="10000"/>
              </a:spcAft>
            </a:pPr>
            <a:r>
              <a:rPr lang="ru-RU" altLang="ru-RU" sz="2400" dirty="0"/>
              <a:t>Общий вид оператора: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79376" y="2708275"/>
            <a:ext cx="112332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1950">
              <a:spcBef>
                <a:spcPct val="20000"/>
              </a:spcBef>
              <a:defRPr/>
            </a:pPr>
            <a:r>
              <a:rPr lang="ru-RU" sz="4000" b="1" dirty="0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&lt;имя переменной&gt;:=&lt;выражение&gt;</a:t>
            </a:r>
          </a:p>
        </p:txBody>
      </p:sp>
      <p:sp>
        <p:nvSpPr>
          <p:cNvPr id="7" name="Стрелка вправо 6">
            <a:hlinkClick r:id="rId2" action="ppaction://hlinkfile"/>
          </p:cNvPr>
          <p:cNvSpPr/>
          <p:nvPr/>
        </p:nvSpPr>
        <p:spPr>
          <a:xfrm>
            <a:off x="10272464" y="5729800"/>
            <a:ext cx="1440160" cy="713350"/>
          </a:xfrm>
          <a:prstGeom prst="rightArrow">
            <a:avLst/>
          </a:prstGeom>
          <a:solidFill>
            <a:srgbClr val="FF662B"/>
          </a:solidFill>
          <a:ln>
            <a:solidFill>
              <a:srgbClr val="3131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АНИМАЦИЯ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9714413" y="5008485"/>
            <a:ext cx="2556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Команда присваивания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9" name="AutoShape 15"/>
          <p:cNvSpPr>
            <a:spLocks noChangeArrowheads="1"/>
          </p:cNvSpPr>
          <p:nvPr/>
        </p:nvSpPr>
        <p:spPr bwMode="auto">
          <a:xfrm>
            <a:off x="4832350" y="4149726"/>
            <a:ext cx="4679950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200"/>
          </a:p>
          <a:p>
            <a:pPr eaLnBrk="1" hangingPunct="1"/>
            <a:endParaRPr lang="ru-RU" altLang="ru-RU" sz="2200"/>
          </a:p>
          <a:p>
            <a:pPr eaLnBrk="1" hangingPunct="1"/>
            <a:r>
              <a:rPr lang="ru-RU" altLang="ru-RU" sz="2200"/>
              <a:t>Оперативная память</a:t>
            </a:r>
          </a:p>
        </p:txBody>
      </p:sp>
      <p:sp>
        <p:nvSpPr>
          <p:cNvPr id="14339" name="Заголовок 2"/>
          <p:cNvSpPr>
            <a:spLocks/>
          </p:cNvSpPr>
          <p:nvPr/>
        </p:nvSpPr>
        <p:spPr bwMode="auto">
          <a:xfrm>
            <a:off x="551383" y="362852"/>
            <a:ext cx="1116124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</a:pPr>
            <a:r>
              <a:rPr lang="ru-RU" altLang="ru-RU" sz="4400" b="1" i="1" dirty="0">
                <a:solidFill>
                  <a:srgbClr val="FF0000"/>
                </a:solidFill>
              </a:rPr>
              <a:t>Выполнение оператора присваивания</a:t>
            </a: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4872038" y="1557338"/>
            <a:ext cx="4679950" cy="10795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Процессор </a:t>
            </a:r>
          </a:p>
          <a:p>
            <a:pPr eaLnBrk="1" hangingPunct="1"/>
            <a:endParaRPr lang="ru-RU" altLang="ru-RU" sz="2200"/>
          </a:p>
          <a:p>
            <a:pPr eaLnBrk="1" hangingPunct="1"/>
            <a:endParaRPr lang="ru-RU" altLang="ru-RU" sz="2200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6272213" y="2062163"/>
            <a:ext cx="1803400" cy="431800"/>
          </a:xfrm>
          <a:prstGeom prst="rect">
            <a:avLst/>
          </a:prstGeom>
          <a:solidFill>
            <a:srgbClr val="E2E2E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10 + 5</a:t>
            </a:r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5264151" y="4294188"/>
            <a:ext cx="720725" cy="431800"/>
          </a:xfrm>
          <a:prstGeom prst="rect">
            <a:avLst/>
          </a:prstGeom>
          <a:solidFill>
            <a:srgbClr val="E2E2E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i="1"/>
              <a:t>a</a:t>
            </a:r>
            <a:endParaRPr lang="ru-RU" altLang="ru-RU" sz="2400" i="1"/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6775451" y="4294188"/>
            <a:ext cx="720725" cy="431800"/>
          </a:xfrm>
          <a:prstGeom prst="rect">
            <a:avLst/>
          </a:prstGeom>
          <a:solidFill>
            <a:srgbClr val="E2E2E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i="1"/>
              <a:t>s</a:t>
            </a:r>
            <a:endParaRPr lang="ru-RU" altLang="ru-RU" sz="2400" i="1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8216901" y="4294188"/>
            <a:ext cx="720725" cy="431800"/>
          </a:xfrm>
          <a:prstGeom prst="rect">
            <a:avLst/>
          </a:prstGeom>
          <a:solidFill>
            <a:srgbClr val="E2E2E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i="1"/>
              <a:t>b</a:t>
            </a:r>
            <a:endParaRPr lang="ru-RU" altLang="ru-RU" sz="2400" i="1"/>
          </a:p>
        </p:txBody>
      </p:sp>
      <p:sp>
        <p:nvSpPr>
          <p:cNvPr id="36880" name="Oval 16"/>
          <p:cNvSpPr>
            <a:spLocks noChangeArrowheads="1"/>
          </p:cNvSpPr>
          <p:nvPr/>
        </p:nvSpPr>
        <p:spPr bwMode="auto">
          <a:xfrm>
            <a:off x="4903789" y="5662614"/>
            <a:ext cx="504825" cy="504825"/>
          </a:xfrm>
          <a:prstGeom prst="ellipse">
            <a:avLst/>
          </a:prstGeom>
          <a:solidFill>
            <a:srgbClr val="E2E2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10</a:t>
            </a:r>
          </a:p>
        </p:txBody>
      </p:sp>
      <p:sp>
        <p:nvSpPr>
          <p:cNvPr id="36881" name="Oval 17"/>
          <p:cNvSpPr>
            <a:spLocks noChangeArrowheads="1"/>
          </p:cNvSpPr>
          <p:nvPr/>
        </p:nvSpPr>
        <p:spPr bwMode="auto">
          <a:xfrm>
            <a:off x="9224964" y="5734051"/>
            <a:ext cx="504825" cy="504825"/>
          </a:xfrm>
          <a:prstGeom prst="ellipse">
            <a:avLst/>
          </a:prstGeom>
          <a:solidFill>
            <a:srgbClr val="E2E2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5</a:t>
            </a:r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5192713" y="4725989"/>
            <a:ext cx="43180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V="1">
            <a:off x="6056313" y="2493963"/>
            <a:ext cx="43180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5695951" y="3286126"/>
            <a:ext cx="504825" cy="504825"/>
          </a:xfrm>
          <a:prstGeom prst="ellipse">
            <a:avLst/>
          </a:prstGeom>
          <a:solidFill>
            <a:srgbClr val="E2E2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10</a:t>
            </a:r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7135813" y="3717926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6919914" y="3286126"/>
            <a:ext cx="504825" cy="504825"/>
          </a:xfrm>
          <a:prstGeom prst="ellipse">
            <a:avLst/>
          </a:prstGeom>
          <a:solidFill>
            <a:srgbClr val="E2E2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15</a:t>
            </a:r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 flipH="1" flipV="1">
            <a:off x="8864600" y="4725988"/>
            <a:ext cx="43180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 flipH="1" flipV="1">
            <a:off x="8359776" y="3717926"/>
            <a:ext cx="2889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 flipV="1">
            <a:off x="5624513" y="3717926"/>
            <a:ext cx="2159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>
            <a:off x="7135813" y="249396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 flipH="1" flipV="1">
            <a:off x="7785101" y="2493963"/>
            <a:ext cx="35877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8001001" y="3286126"/>
            <a:ext cx="504825" cy="504825"/>
          </a:xfrm>
          <a:prstGeom prst="ellipse">
            <a:avLst/>
          </a:prstGeom>
          <a:solidFill>
            <a:srgbClr val="E2E2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5</a:t>
            </a:r>
          </a:p>
        </p:txBody>
      </p:sp>
      <p:sp>
        <p:nvSpPr>
          <p:cNvPr id="14359" name="TextBox 24"/>
          <p:cNvSpPr txBox="1">
            <a:spLocks noChangeArrowheads="1"/>
          </p:cNvSpPr>
          <p:nvPr/>
        </p:nvSpPr>
        <p:spPr bwMode="auto">
          <a:xfrm>
            <a:off x="2566989" y="2565400"/>
            <a:ext cx="128587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ru-RU" sz="2800" dirty="0"/>
              <a:t>a:=10;</a:t>
            </a:r>
          </a:p>
          <a:p>
            <a:pPr algn="l" eaLnBrk="1" hangingPunct="1"/>
            <a:r>
              <a:rPr lang="en-US" altLang="ru-RU" sz="2800" dirty="0"/>
              <a:t>b:=5;</a:t>
            </a:r>
          </a:p>
          <a:p>
            <a:pPr algn="l" eaLnBrk="1" hangingPunct="1"/>
            <a:r>
              <a:rPr lang="en-US" altLang="ru-RU" sz="2800" dirty="0"/>
              <a:t>s:=a+b</a:t>
            </a:r>
            <a:endParaRPr lang="ru-RU" altLang="ru-RU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10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9" grpId="0" animBg="1"/>
      <p:bldP spid="36871" grpId="0" animBg="1"/>
      <p:bldP spid="36872" grpId="0" animBg="1"/>
      <p:bldP spid="36876" grpId="0" animBg="1"/>
      <p:bldP spid="36877" grpId="0" animBg="1"/>
      <p:bldP spid="36878" grpId="0" animBg="1"/>
      <p:bldP spid="36880" grpId="0" animBg="1"/>
      <p:bldP spid="36881" grpId="0" animBg="1"/>
      <p:bldP spid="36873" grpId="0" animBg="1"/>
      <p:bldP spid="36874" grpId="0" animBg="1"/>
      <p:bldP spid="3687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8" name="Text Box 124"/>
          <p:cNvSpPr txBox="1">
            <a:spLocks noChangeArrowheads="1"/>
          </p:cNvSpPr>
          <p:nvPr/>
        </p:nvSpPr>
        <p:spPr bwMode="auto">
          <a:xfrm>
            <a:off x="551384" y="908051"/>
            <a:ext cx="11161239" cy="5693866"/>
          </a:xfrm>
          <a:prstGeom prst="rect">
            <a:avLst/>
          </a:prstGeom>
          <a:solidFill>
            <a:srgbClr val="E2E2E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1325" algn="l">
              <a:spcBef>
                <a:spcPct val="20000"/>
              </a:spcBef>
              <a:defRPr/>
            </a:pPr>
            <a:r>
              <a:rPr lang="ru-RU" sz="2800" b="1" i="1" dirty="0">
                <a:solidFill>
                  <a:srgbClr val="FF662B"/>
                </a:solidFill>
              </a:rPr>
              <a:t>Паскаль</a:t>
            </a:r>
            <a:r>
              <a:rPr lang="ru-RU" sz="2800" dirty="0"/>
              <a:t> - универсальный язык программирования, получивший своё название в честь выдающегося учёного </a:t>
            </a:r>
            <a:r>
              <a:rPr lang="ru-RU" sz="2800" dirty="0" err="1"/>
              <a:t>Блеза</a:t>
            </a:r>
            <a:r>
              <a:rPr lang="ru-RU" sz="2800" dirty="0"/>
              <a:t> Паскаля.</a:t>
            </a:r>
          </a:p>
          <a:p>
            <a:pPr indent="441325" algn="l">
              <a:spcBef>
                <a:spcPct val="20000"/>
              </a:spcBef>
              <a:defRPr/>
            </a:pPr>
            <a:r>
              <a:rPr lang="ru-RU" sz="2800" b="1" i="1" dirty="0">
                <a:solidFill>
                  <a:srgbClr val="FF662B"/>
                </a:solidFill>
              </a:rPr>
              <a:t>Типы данных</a:t>
            </a:r>
            <a:r>
              <a:rPr lang="ru-RU" sz="2800" dirty="0">
                <a:solidFill>
                  <a:srgbClr val="FF662B"/>
                </a:solidFill>
              </a:rPr>
              <a:t> </a:t>
            </a:r>
            <a:r>
              <a:rPr lang="ru-RU" sz="2800" dirty="0"/>
              <a:t>в языке Паскаль: целочисленный (</a:t>
            </a:r>
            <a:r>
              <a:rPr lang="ru-RU" sz="28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Integer</a:t>
            </a:r>
            <a:r>
              <a:rPr lang="ru-RU" sz="2800" dirty="0"/>
              <a:t>), вещественный (</a:t>
            </a:r>
            <a:r>
              <a:rPr lang="ru-RU" sz="28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Real</a:t>
            </a:r>
            <a:r>
              <a:rPr lang="ru-RU" sz="2800" dirty="0"/>
              <a:t>), символьный (</a:t>
            </a:r>
            <a:r>
              <a:rPr lang="ru-RU" sz="28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Char</a:t>
            </a:r>
            <a:r>
              <a:rPr lang="ru-RU" sz="2800" dirty="0"/>
              <a:t>), строковый (</a:t>
            </a:r>
            <a:r>
              <a:rPr lang="ru-RU" sz="28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Strin</a:t>
            </a:r>
            <a:r>
              <a:rPr lang="ru-RU" sz="28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g</a:t>
            </a:r>
            <a:r>
              <a:rPr lang="ru-RU" sz="2800" dirty="0"/>
              <a:t>), логический (</a:t>
            </a:r>
            <a:r>
              <a:rPr lang="ru-RU" sz="2800" b="1" dirty="0" err="1">
                <a:solidFill>
                  <a:srgbClr val="FF662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Boolean</a:t>
            </a:r>
            <a:r>
              <a:rPr lang="ru-RU" sz="2800" dirty="0"/>
              <a:t>) и другие.</a:t>
            </a:r>
          </a:p>
          <a:p>
            <a:pPr indent="441325" algn="l">
              <a:spcBef>
                <a:spcPct val="20000"/>
              </a:spcBef>
              <a:defRPr/>
            </a:pPr>
            <a:r>
              <a:rPr lang="ru-RU" sz="2800" dirty="0"/>
              <a:t>В </a:t>
            </a:r>
            <a:r>
              <a:rPr lang="ru-RU" sz="2800" b="1" i="1" dirty="0">
                <a:solidFill>
                  <a:srgbClr val="FF662B"/>
                </a:solidFill>
              </a:rPr>
              <a:t>программе</a:t>
            </a:r>
            <a:r>
              <a:rPr lang="ru-RU" sz="2800" dirty="0"/>
              <a:t>, записанной на языке Паскаль, можно выделить:</a:t>
            </a:r>
          </a:p>
          <a:p>
            <a:pPr indent="361950" algn="l">
              <a:spcBef>
                <a:spcPct val="20000"/>
              </a:spcBef>
              <a:defRPr/>
            </a:pPr>
            <a:r>
              <a:rPr lang="ru-RU" sz="2800" dirty="0"/>
              <a:t>1) заголовок программы;</a:t>
            </a:r>
          </a:p>
          <a:p>
            <a:pPr indent="361950" algn="l">
              <a:spcBef>
                <a:spcPct val="20000"/>
              </a:spcBef>
              <a:defRPr/>
            </a:pPr>
            <a:r>
              <a:rPr lang="ru-RU" sz="2800" dirty="0"/>
              <a:t>2) описание используемых данных;</a:t>
            </a:r>
          </a:p>
          <a:p>
            <a:pPr indent="361950" algn="l">
              <a:spcBef>
                <a:spcPct val="20000"/>
              </a:spcBef>
              <a:defRPr/>
            </a:pPr>
            <a:r>
              <a:rPr lang="ru-RU" sz="2800" dirty="0"/>
              <a:t>3) описание действий по преобразованию данных </a:t>
            </a:r>
            <a:r>
              <a:rPr lang="ru-RU" sz="2800" dirty="0">
                <a:solidFill>
                  <a:srgbClr val="FF662B"/>
                </a:solidFill>
              </a:rPr>
              <a:t>(программны</a:t>
            </a:r>
            <a:r>
              <a:rPr lang="ru-RU" sz="2800" dirty="0">
                <a:solidFill>
                  <a:srgbClr val="FF662B"/>
                </a:solidFill>
                <a:latin typeface="Arial" charset="0"/>
                <a:cs typeface="Arial" charset="0"/>
              </a:rPr>
              <a:t>й блок).</a:t>
            </a:r>
          </a:p>
        </p:txBody>
      </p:sp>
      <p:sp>
        <p:nvSpPr>
          <p:cNvPr id="21629" name="Text Box 125"/>
          <p:cNvSpPr txBox="1">
            <a:spLocks noChangeArrowheads="1"/>
          </p:cNvSpPr>
          <p:nvPr/>
        </p:nvSpPr>
        <p:spPr bwMode="auto">
          <a:xfrm>
            <a:off x="551383" y="908051"/>
            <a:ext cx="11161240" cy="5570949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b="1" i="1" dirty="0">
                <a:solidFill>
                  <a:srgbClr val="FF662B"/>
                </a:solidFill>
              </a:rPr>
              <a:t>Общий вид программы</a:t>
            </a:r>
            <a:r>
              <a:rPr lang="ru-RU" altLang="ru-RU" sz="2800" dirty="0">
                <a:solidFill>
                  <a:srgbClr val="FF662B"/>
                </a:solidFill>
              </a:rPr>
              <a:t>: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b="1" dirty="0"/>
              <a:t>program</a:t>
            </a:r>
            <a:r>
              <a:rPr lang="ru-RU" altLang="ru-RU" sz="2800" dirty="0"/>
              <a:t> &lt;имя программы&gt;;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b="1" dirty="0"/>
              <a:t>    </a:t>
            </a:r>
            <a:r>
              <a:rPr lang="ru-RU" altLang="ru-RU" sz="2800" b="1" dirty="0" err="1"/>
              <a:t>const</a:t>
            </a:r>
            <a:r>
              <a:rPr lang="ru-RU" altLang="ru-RU" sz="2800" b="1" dirty="0"/>
              <a:t> </a:t>
            </a:r>
            <a:r>
              <a:rPr lang="ru-RU" altLang="ru-RU" sz="2800" dirty="0"/>
              <a:t>&lt;список постоянных значений&gt;;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b="1" dirty="0"/>
              <a:t>    </a:t>
            </a:r>
            <a:r>
              <a:rPr lang="ru-RU" altLang="ru-RU" sz="2800" b="1" dirty="0" err="1"/>
              <a:t>var</a:t>
            </a:r>
            <a:r>
              <a:rPr lang="ru-RU" altLang="ru-RU" sz="2800" dirty="0"/>
              <a:t> &lt;описание используемых переменных&gt;;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b="1" dirty="0" err="1"/>
              <a:t>begin</a:t>
            </a:r>
            <a:endParaRPr lang="ru-RU" altLang="ru-RU" sz="2800" b="1" dirty="0"/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dirty="0"/>
              <a:t>    &lt;оператор 1&gt;;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dirty="0"/>
              <a:t>    &lt;оператор 2&gt;;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dirty="0"/>
              <a:t>    …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dirty="0"/>
              <a:t>    &lt;оператор N&gt;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800" b="1" dirty="0" err="1"/>
              <a:t>end</a:t>
            </a:r>
            <a:r>
              <a:rPr lang="ru-RU" altLang="ru-RU" sz="2800" b="1" dirty="0"/>
              <a:t>.</a:t>
            </a:r>
          </a:p>
        </p:txBody>
      </p:sp>
      <p:sp>
        <p:nvSpPr>
          <p:cNvPr id="21505" name="Заголовок 2"/>
          <p:cNvSpPr>
            <a:spLocks/>
          </p:cNvSpPr>
          <p:nvPr/>
        </p:nvSpPr>
        <p:spPr bwMode="auto">
          <a:xfrm>
            <a:off x="551384" y="331789"/>
            <a:ext cx="1116124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Самое главное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1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1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1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1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1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1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1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21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216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216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216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28" grpId="0" build="allAtOnce" animBg="1"/>
      <p:bldP spid="215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/>
          </p:cNvSpPr>
          <p:nvPr/>
        </p:nvSpPr>
        <p:spPr bwMode="auto">
          <a:xfrm>
            <a:off x="479376" y="384176"/>
            <a:ext cx="11233248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Вопросы и задания</a:t>
            </a:r>
          </a:p>
        </p:txBody>
      </p:sp>
      <p:sp>
        <p:nvSpPr>
          <p:cNvPr id="38349" name="Text Box 461"/>
          <p:cNvSpPr txBox="1">
            <a:spLocks noChangeArrowheads="1"/>
          </p:cNvSpPr>
          <p:nvPr/>
        </p:nvSpPr>
        <p:spPr bwMode="auto">
          <a:xfrm>
            <a:off x="1992313" y="1989138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В честь кого назван язык программирования Паскаль?</a:t>
            </a:r>
          </a:p>
        </p:txBody>
      </p:sp>
      <p:sp>
        <p:nvSpPr>
          <p:cNvPr id="38350" name="Text Box 462"/>
          <p:cNvSpPr txBox="1">
            <a:spLocks noChangeArrowheads="1"/>
          </p:cNvSpPr>
          <p:nvPr/>
        </p:nvSpPr>
        <p:spPr bwMode="auto">
          <a:xfrm>
            <a:off x="1992313" y="1989139"/>
            <a:ext cx="8424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Почему язык программирования Паскаль считается</a:t>
            </a:r>
          </a:p>
          <a:p>
            <a:pPr eaLnBrk="1" hangingPunct="1"/>
            <a:r>
              <a:rPr lang="ru-RU" altLang="ru-RU" sz="2400"/>
              <a:t>универсальным?</a:t>
            </a:r>
          </a:p>
        </p:txBody>
      </p:sp>
      <p:sp>
        <p:nvSpPr>
          <p:cNvPr id="38351" name="Text Box 463"/>
          <p:cNvSpPr txBox="1">
            <a:spLocks noChangeArrowheads="1"/>
          </p:cNvSpPr>
          <p:nvPr/>
        </p:nvSpPr>
        <p:spPr bwMode="auto">
          <a:xfrm>
            <a:off x="2063751" y="2060575"/>
            <a:ext cx="8424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Что входит в состав алфавита Паскаля?</a:t>
            </a:r>
          </a:p>
        </p:txBody>
      </p:sp>
      <p:sp>
        <p:nvSpPr>
          <p:cNvPr id="38352" name="Text Box 464"/>
          <p:cNvSpPr txBox="1">
            <a:spLocks noChangeArrowheads="1"/>
          </p:cNvSpPr>
          <p:nvPr/>
        </p:nvSpPr>
        <p:spPr bwMode="auto">
          <a:xfrm>
            <a:off x="1919288" y="1916114"/>
            <a:ext cx="8424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Каких требований следует придерживаться при выборе</a:t>
            </a:r>
          </a:p>
          <a:p>
            <a:pPr eaLnBrk="1" hangingPunct="1"/>
            <a:r>
              <a:rPr lang="ru-RU" altLang="ru-RU" sz="2400"/>
              <a:t> имён для различных объектов в языке Паскаль?</a:t>
            </a:r>
          </a:p>
        </p:txBody>
      </p:sp>
      <p:sp>
        <p:nvSpPr>
          <p:cNvPr id="38353" name="Text Box 465"/>
          <p:cNvSpPr txBox="1">
            <a:spLocks noChangeArrowheads="1"/>
          </p:cNvSpPr>
          <p:nvPr/>
        </p:nvSpPr>
        <p:spPr bwMode="auto">
          <a:xfrm>
            <a:off x="1992313" y="1916114"/>
            <a:ext cx="84248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Указывая название, обозначение, диапазон и</a:t>
            </a:r>
          </a:p>
          <a:p>
            <a:pPr eaLnBrk="1" hangingPunct="1"/>
            <a:r>
              <a:rPr lang="ru-RU" altLang="ru-RU" sz="2400"/>
              <a:t> занимаемую область памяти, опишите известные вам</a:t>
            </a:r>
          </a:p>
          <a:p>
            <a:pPr eaLnBrk="1" hangingPunct="1"/>
            <a:r>
              <a:rPr lang="ru-RU" altLang="ru-RU" sz="2400"/>
              <a:t> типы данных, используемые в языке Паскаль.</a:t>
            </a:r>
          </a:p>
        </p:txBody>
      </p:sp>
      <p:sp>
        <p:nvSpPr>
          <p:cNvPr id="38354" name="Text Box 466"/>
          <p:cNvSpPr txBox="1">
            <a:spLocks noChangeArrowheads="1"/>
          </p:cNvSpPr>
          <p:nvPr/>
        </p:nvSpPr>
        <p:spPr bwMode="auto">
          <a:xfrm>
            <a:off x="1992313" y="1916114"/>
            <a:ext cx="8424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В чём разница между числами 100 и 100.0 в языке</a:t>
            </a:r>
          </a:p>
          <a:p>
            <a:pPr eaLnBrk="1" hangingPunct="1"/>
            <a:r>
              <a:rPr lang="ru-RU" altLang="ru-RU" sz="2400"/>
              <a:t>Паскаль?</a:t>
            </a:r>
          </a:p>
        </p:txBody>
      </p:sp>
      <p:sp>
        <p:nvSpPr>
          <p:cNvPr id="38355" name="Text Box 467"/>
          <p:cNvSpPr txBox="1">
            <a:spLocks noChangeArrowheads="1"/>
          </p:cNvSpPr>
          <p:nvPr/>
        </p:nvSpPr>
        <p:spPr bwMode="auto">
          <a:xfrm>
            <a:off x="1992313" y="1916114"/>
            <a:ext cx="8424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Какую структуру имеет программа, записанная на языке</a:t>
            </a:r>
          </a:p>
          <a:p>
            <a:pPr eaLnBrk="1" hangingPunct="1"/>
            <a:r>
              <a:rPr lang="ru-RU" altLang="ru-RU" sz="2400"/>
              <a:t>Паскаль?</a:t>
            </a:r>
          </a:p>
        </p:txBody>
      </p:sp>
      <p:sp>
        <p:nvSpPr>
          <p:cNvPr id="38356" name="Text Box 468"/>
          <p:cNvSpPr txBox="1">
            <a:spLocks noChangeArrowheads="1"/>
          </p:cNvSpPr>
          <p:nvPr/>
        </p:nvSpPr>
        <p:spPr bwMode="auto">
          <a:xfrm>
            <a:off x="1992313" y="1916113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Как записывается раздел описания переменных?</a:t>
            </a:r>
          </a:p>
        </p:txBody>
      </p:sp>
      <p:sp>
        <p:nvSpPr>
          <p:cNvPr id="38357" name="Text Box 469"/>
          <p:cNvSpPr txBox="1">
            <a:spLocks noChangeArrowheads="1"/>
          </p:cNvSpPr>
          <p:nvPr/>
        </p:nvSpPr>
        <p:spPr bwMode="auto">
          <a:xfrm>
            <a:off x="1992313" y="1412875"/>
            <a:ext cx="8424862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Запишите раздел описания переменных, необходимых</a:t>
            </a:r>
          </a:p>
          <a:p>
            <a:pPr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 для вычисления:</a:t>
            </a:r>
          </a:p>
          <a:p>
            <a:pPr algn="l"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а) значения функции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altLang="ru-RU" sz="2400"/>
              <a:t> =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 baseline="30000"/>
              <a:t>2</a:t>
            </a:r>
            <a:r>
              <a:rPr lang="ru-RU" altLang="ru-RU" sz="2400"/>
              <a:t>;</a:t>
            </a:r>
          </a:p>
          <a:p>
            <a:pPr algn="l"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б) площади прямоугольника;</a:t>
            </a:r>
          </a:p>
          <a:p>
            <a:pPr algn="l"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в) стоимости покупки, состоящей из нескольких тетрадей</a:t>
            </a:r>
          </a:p>
          <a:p>
            <a:pPr algn="l"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и такого же количества обложек;</a:t>
            </a:r>
          </a:p>
          <a:p>
            <a:pPr algn="l"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г) стоимости покупки, состоящей из нескольких тетрадей,</a:t>
            </a:r>
          </a:p>
          <a:p>
            <a:pPr algn="l" eaLnBrk="1" hangingPunct="1">
              <a:lnSpc>
                <a:spcPct val="105000"/>
              </a:lnSpc>
              <a:spcBef>
                <a:spcPct val="30000"/>
              </a:spcBef>
            </a:pPr>
            <a:r>
              <a:rPr lang="ru-RU" altLang="ru-RU" sz="2400"/>
              <a:t> нескольких ручек и нескольких карандашей.</a:t>
            </a:r>
          </a:p>
        </p:txBody>
      </p:sp>
      <p:sp>
        <p:nvSpPr>
          <p:cNvPr id="38358" name="Text Box 470"/>
          <p:cNvSpPr txBox="1">
            <a:spLocks noChangeArrowheads="1"/>
          </p:cNvSpPr>
          <p:nvPr/>
        </p:nvSpPr>
        <p:spPr bwMode="auto">
          <a:xfrm>
            <a:off x="1992313" y="1916114"/>
            <a:ext cx="8424862" cy="238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Опишите процесс выполнения операторов</a:t>
            </a:r>
          </a:p>
          <a:p>
            <a:pPr eaLnBrk="1" hangingPunct="1"/>
            <a:r>
              <a:rPr lang="ru-RU" altLang="ru-RU" sz="2400"/>
              <a:t>присваивания:</a:t>
            </a:r>
          </a:p>
          <a:p>
            <a:pPr eaLnBrk="1" hangingPunct="1">
              <a:spcBef>
                <a:spcPct val="40000"/>
              </a:spcBef>
            </a:pPr>
            <a:r>
              <a:rPr lang="ru-RU" altLang="ru-RU" sz="2400"/>
              <a:t>a:=3 </a:t>
            </a:r>
          </a:p>
          <a:p>
            <a:pPr eaLnBrk="1" hangingPunct="1">
              <a:spcBef>
                <a:spcPct val="40000"/>
              </a:spcBef>
            </a:pPr>
            <a:r>
              <a:rPr lang="ru-RU" altLang="ru-RU" sz="2400"/>
              <a:t>b:=4 </a:t>
            </a:r>
          </a:p>
          <a:p>
            <a:pPr eaLnBrk="1" hangingPunct="1">
              <a:spcBef>
                <a:spcPct val="40000"/>
              </a:spcBef>
            </a:pPr>
            <a:r>
              <a:rPr lang="ru-RU" altLang="ru-RU" sz="2400"/>
              <a:t>a:=a+b</a:t>
            </a:r>
          </a:p>
        </p:txBody>
      </p:sp>
      <p:sp>
        <p:nvSpPr>
          <p:cNvPr id="38359" name="Text Box 471"/>
          <p:cNvSpPr txBox="1">
            <a:spLocks noChangeArrowheads="1"/>
          </p:cNvSpPr>
          <p:nvPr/>
        </p:nvSpPr>
        <p:spPr bwMode="auto">
          <a:xfrm>
            <a:off x="1992313" y="1341438"/>
            <a:ext cx="8424862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Запишите оператор для:</a:t>
            </a:r>
          </a:p>
          <a:p>
            <a:pPr algn="l" eaLnBrk="1" hangingPunct="1">
              <a:spcBef>
                <a:spcPct val="40000"/>
              </a:spcBef>
            </a:pPr>
            <a:r>
              <a:rPr lang="ru-RU" altLang="ru-RU" sz="2400"/>
              <a:t>а) вычисления среднего арифметического переменных</a:t>
            </a:r>
          </a:p>
          <a:p>
            <a:pPr algn="l" eaLnBrk="1" hangingPunct="1">
              <a:spcBef>
                <a:spcPct val="40000"/>
              </a:spcBef>
            </a:pP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/>
              <a:t>и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/>
              <a:t>;</a:t>
            </a:r>
          </a:p>
          <a:p>
            <a:pPr algn="l" eaLnBrk="1" hangingPunct="1">
              <a:spcBef>
                <a:spcPct val="40000"/>
              </a:spcBef>
            </a:pPr>
            <a:r>
              <a:rPr lang="ru-RU" altLang="ru-RU" sz="2400"/>
              <a:t>б) уменьшения на единицу значения переменной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ru-RU" altLang="ru-RU" sz="2400"/>
              <a:t>;</a:t>
            </a:r>
          </a:p>
          <a:p>
            <a:pPr algn="l" eaLnBrk="1" hangingPunct="1">
              <a:spcBef>
                <a:spcPct val="40000"/>
              </a:spcBef>
            </a:pPr>
            <a:r>
              <a:rPr lang="ru-RU" altLang="ru-RU" sz="2400"/>
              <a:t>в) увеличения на единицу значения переменной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/>
              <a:t>;</a:t>
            </a:r>
          </a:p>
          <a:p>
            <a:pPr algn="l" eaLnBrk="1" hangingPunct="1">
              <a:spcBef>
                <a:spcPct val="40000"/>
              </a:spcBef>
            </a:pPr>
            <a:r>
              <a:rPr lang="ru-RU" altLang="ru-RU" sz="2400"/>
              <a:t>г) вычисления стоимости покупки, состоящей из</a:t>
            </a:r>
          </a:p>
          <a:p>
            <a:pPr algn="l" eaLnBrk="1" hangingPunct="1">
              <a:spcBef>
                <a:spcPct val="40000"/>
              </a:spcBef>
            </a:pPr>
            <a:r>
              <a:rPr lang="ru-RU" altLang="ru-RU" sz="2400"/>
              <a:t>нескольких тетрадей, нескольких ручек и нескольких</a:t>
            </a:r>
          </a:p>
          <a:p>
            <a:pPr algn="l" eaLnBrk="1" hangingPunct="1">
              <a:spcBef>
                <a:spcPct val="40000"/>
              </a:spcBef>
            </a:pPr>
            <a:r>
              <a:rPr lang="ru-RU" altLang="ru-RU" sz="2400"/>
              <a:t>карандашей.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49" grpId="0"/>
      <p:bldP spid="38349" grpId="1"/>
      <p:bldP spid="38351" grpId="0"/>
      <p:bldP spid="38351" grpId="1"/>
      <p:bldP spid="38356" grpId="0"/>
      <p:bldP spid="3835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/>
          </p:cNvSpPr>
          <p:nvPr/>
        </p:nvSpPr>
        <p:spPr bwMode="auto">
          <a:xfrm>
            <a:off x="551384" y="331788"/>
            <a:ext cx="11125236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i="1" dirty="0">
                <a:solidFill>
                  <a:srgbClr val="FF0000"/>
                </a:solidFill>
              </a:rPr>
              <a:t>Опорный конспект</a:t>
            </a:r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1992313" y="5734051"/>
            <a:ext cx="8424862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 cmpd="tri">
            <a:solidFill>
              <a:srgbClr val="FF662B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Оператор присваивания: &lt;</a:t>
            </a:r>
            <a:r>
              <a:rPr lang="ru-RU" altLang="ru-RU" sz="2400"/>
              <a:t>имя переменной</a:t>
            </a:r>
            <a:r>
              <a:rPr lang="ru-RU" altLang="ru-RU" sz="2200"/>
              <a:t>&gt;:=&lt;</a:t>
            </a:r>
            <a:r>
              <a:rPr lang="ru-RU" altLang="ru-RU" sz="2400"/>
              <a:t>выражение</a:t>
            </a:r>
            <a:r>
              <a:rPr lang="ru-RU" altLang="ru-RU" sz="2200"/>
              <a:t>&gt;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551384" y="1122420"/>
            <a:ext cx="11125236" cy="523220"/>
          </a:xfrm>
          <a:prstGeom prst="rect">
            <a:avLst/>
          </a:prstGeom>
          <a:solidFill>
            <a:srgbClr val="E2E2E2"/>
          </a:solidFill>
          <a:ln w="38100">
            <a:solidFill>
              <a:srgbClr val="FF662B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l" eaLnBrk="1" hangingPunct="1"/>
            <a:r>
              <a:rPr lang="ru-RU" altLang="ru-RU" sz="2800" b="1" dirty="0">
                <a:solidFill>
                  <a:srgbClr val="FF662B"/>
                </a:solidFill>
              </a:rPr>
              <a:t>Язык Паскаль </a:t>
            </a:r>
            <a:r>
              <a:rPr lang="ru-RU" altLang="ru-RU" sz="2800" dirty="0"/>
              <a:t>– универсальный язык программирования.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135685" y="2222613"/>
            <a:ext cx="2889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424610" y="1862252"/>
            <a:ext cx="3095625" cy="720725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Алфавит языка </a:t>
            </a:r>
          </a:p>
          <a:p>
            <a:pPr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Паскаль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351584" y="2941751"/>
            <a:ext cx="3168650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Латинские прописные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буквы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351584" y="3878376"/>
            <a:ext cx="3168650" cy="792162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Латинские строчные</a:t>
            </a:r>
          </a:p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 буквы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351584" y="4886439"/>
            <a:ext cx="3168650" cy="576263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Арабские цифры</a:t>
            </a:r>
          </a:p>
        </p:txBody>
      </p:sp>
      <p:sp>
        <p:nvSpPr>
          <p:cNvPr id="5" name="Line 28"/>
          <p:cNvSpPr>
            <a:spLocks noChangeShapeType="1"/>
          </p:cNvSpPr>
          <p:nvPr/>
        </p:nvSpPr>
        <p:spPr bwMode="auto">
          <a:xfrm rot="16200000" flipV="1">
            <a:off x="623590" y="3734707"/>
            <a:ext cx="3024188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flipV="1">
            <a:off x="2135684" y="3302113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V="1">
            <a:off x="2135684" y="4238738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V="1">
            <a:off x="2135684" y="5246801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flipV="1">
            <a:off x="6096496" y="2149588"/>
            <a:ext cx="287338" cy="1588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383834" y="1789227"/>
            <a:ext cx="2952750" cy="865187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200" b="1" dirty="0">
                <a:solidFill>
                  <a:srgbClr val="FFFFFF"/>
                </a:solidFill>
                <a:latin typeface="Arial" charset="0"/>
                <a:cs typeface="Arial" charset="0"/>
              </a:rPr>
              <a:t>Структура </a:t>
            </a:r>
          </a:p>
          <a:p>
            <a:pPr>
              <a:defRPr/>
            </a:pPr>
            <a:r>
              <a:rPr lang="ru-RU" sz="2200" b="1" dirty="0">
                <a:solidFill>
                  <a:srgbClr val="FFFFFF"/>
                </a:solidFill>
                <a:latin typeface="Arial" charset="0"/>
                <a:cs typeface="Arial" charset="0"/>
              </a:rPr>
              <a:t>программы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312396" y="3013189"/>
            <a:ext cx="3168650" cy="504825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Заголовок программы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312396" y="4021252"/>
            <a:ext cx="3168650" cy="504825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Описание данных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312396" y="5029314"/>
            <a:ext cx="3168650" cy="504825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Описание действий</a:t>
            </a:r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 rot="16200000" flipV="1">
            <a:off x="4548684" y="3698989"/>
            <a:ext cx="30956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 flipV="1">
            <a:off x="6096496" y="3230676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6" name="Line 28"/>
          <p:cNvSpPr>
            <a:spLocks noChangeShapeType="1"/>
          </p:cNvSpPr>
          <p:nvPr/>
        </p:nvSpPr>
        <p:spPr bwMode="auto">
          <a:xfrm flipV="1">
            <a:off x="6096496" y="4310176"/>
            <a:ext cx="215900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 flipV="1">
            <a:off x="6096496" y="5245214"/>
            <a:ext cx="215900" cy="3175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 animBg="1"/>
      <p:bldP spid="23567" grpId="0" animBg="1"/>
      <p:bldP spid="23" grpId="0" animBg="1"/>
      <p:bldP spid="2" grpId="0" animBg="1"/>
      <p:bldP spid="3" grpId="0" animBg="1"/>
      <p:bldP spid="4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/>
          </p:cNvSpPr>
          <p:nvPr/>
        </p:nvSpPr>
        <p:spPr bwMode="auto">
          <a:xfrm>
            <a:off x="550863" y="404813"/>
            <a:ext cx="111617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4400" b="1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Домашнее задание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50863" y="1628775"/>
            <a:ext cx="111617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 smtClean="0">
                <a:latin typeface="Arial" panose="020B0604020202020204" pitchFamily="34" charset="0"/>
              </a:rPr>
              <a:t>§3.1</a:t>
            </a:r>
            <a:r>
              <a:rPr lang="ru-RU" altLang="ru-RU" sz="2800" b="1" dirty="0" smtClean="0">
                <a:latin typeface="Arial" panose="020B0604020202020204" pitchFamily="34" charset="0"/>
              </a:rPr>
              <a:t>, </a:t>
            </a:r>
            <a:r>
              <a:rPr lang="ru-RU" altLang="ru-RU" sz="2800" b="1" dirty="0">
                <a:latin typeface="Arial" panose="020B0604020202020204" pitchFamily="34" charset="0"/>
              </a:rPr>
              <a:t>вопросы и задания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1-9 </a:t>
            </a:r>
            <a:r>
              <a:rPr lang="ru-RU" altLang="ru-RU" sz="2800" b="1" dirty="0">
                <a:latin typeface="Arial" panose="020B0604020202020204" pitchFamily="34" charset="0"/>
              </a:rPr>
              <a:t>к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параграфу устно,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 smtClean="0">
                <a:latin typeface="Arial" panose="020B0604020202020204" pitchFamily="34" charset="0"/>
              </a:rPr>
              <a:t>10-12 письменно в рабочих тетрадях</a:t>
            </a:r>
            <a:endParaRPr lang="ru-RU" altLang="ru-RU" sz="28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384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Другая 1">
      <a:dk1>
        <a:srgbClr val="31314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17BB8"/>
      </a:hlink>
      <a:folHlink>
        <a:srgbClr val="FF662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2" id="{98501DD8-B1B9-4A7A-9A0D-528E7083A137}" vid="{BC1B7B6F-ABF9-4C1C-8E6B-725DEEF952C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2948</TotalTime>
  <Words>992</Words>
  <Application>Microsoft Office PowerPoint</Application>
  <PresentationFormat>Произвольный</PresentationFormat>
  <Paragraphs>255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Windows User</cp:lastModifiedBy>
  <cp:revision>5</cp:revision>
  <dcterms:created xsi:type="dcterms:W3CDTF">2011-09-19T18:11:49Z</dcterms:created>
  <dcterms:modified xsi:type="dcterms:W3CDTF">2017-06-30T05:40:40Z</dcterms:modified>
</cp:coreProperties>
</file>